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6" r:id="rId2"/>
    <p:sldId id="288" r:id="rId3"/>
    <p:sldId id="338" r:id="rId4"/>
    <p:sldId id="339" r:id="rId5"/>
    <p:sldId id="340" r:id="rId6"/>
    <p:sldId id="341" r:id="rId7"/>
    <p:sldId id="342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3A2"/>
    <a:srgbClr val="376092"/>
    <a:srgbClr val="671081"/>
    <a:srgbClr val="974806"/>
    <a:srgbClr val="F3F9E5"/>
    <a:srgbClr val="F1FCE2"/>
    <a:srgbClr val="FCF7E1"/>
    <a:srgbClr val="D1D6E1"/>
    <a:srgbClr val="FFB805"/>
    <a:srgbClr val="6E8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6247" autoAdjust="0"/>
  </p:normalViewPr>
  <p:slideViewPr>
    <p:cSldViewPr snapToGrid="0" showGuides="1">
      <p:cViewPr varScale="1">
        <p:scale>
          <a:sx n="103" d="100"/>
          <a:sy n="103" d="100"/>
        </p:scale>
        <p:origin x="846" y="72"/>
      </p:cViewPr>
      <p:guideLst>
        <p:guide orient="horz" pos="2521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B4A13-6030-4DEE-A27D-6346E0E9B43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54A4C-10CB-4C55-99E7-1992572A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B7D3D-751A-4866-9621-683776A9E66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70C011-D4B3-4F61-A1D0-37D722B6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B7D3D-751A-4866-9621-683776A9E66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70C011-D4B3-4F61-A1D0-37D722B6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5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486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gbif.es/wp-content/uploads/2026/02/Acta-Reunion-del-Comite-de-Seguimiento-14-de-julio-de-2025-firmad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bif.es/wp-content/uploads/2026/03/Memoria-GBIF.ES-2025-gastos-de-inversion_2.pdf" TargetMode="External"/><Relationship Id="rId2" Type="http://schemas.openxmlformats.org/officeDocument/2006/relationships/hyperlink" Target="https://gbif.es/wp-content/uploads/2026/03/Memoria-GBIF.ES-2025-gastos-corrientes_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bif.es/wp-content/uploads/2026/03/Memoria-tecnica-y-economica-GBIF.ES-2026-Transferencias-corrientes_v2-fdo.pdf" TargetMode="External"/><Relationship Id="rId2" Type="http://schemas.openxmlformats.org/officeDocument/2006/relationships/hyperlink" Target="https://gbif.es/wp-content/uploads/2026/03/Memoria-tecnica-y-economica-GBIF.ES-2026-Transferencias-de-capital_v2-fd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bif.es/wp-content/uploads/2026/04/GBIF-y-CSIC.-2026-v1.pdf" TargetMode="External"/><Relationship Id="rId2" Type="http://schemas.openxmlformats.org/officeDocument/2006/relationships/hyperlink" Target="https://gbif.es/wp-content/uploads/2026/04/Carta-renuncia-responsable-GBIF-2026-fda-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bif.es/wp-content/uploads/2026/04/GBIF-y-CSIC.-2026-v1.pdf" TargetMode="External"/><Relationship Id="rId2" Type="http://schemas.openxmlformats.org/officeDocument/2006/relationships/hyperlink" Target="https://digital.csic.es/handle/10261/4180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24.png"/><Relationship Id="rId3" Type="http://schemas.openxmlformats.org/officeDocument/2006/relationships/hyperlink" Target="https://creativecommons.org/licenses/by/4.0/deed.es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23.png"/><Relationship Id="rId2" Type="http://schemas.openxmlformats.org/officeDocument/2006/relationships/hyperlink" Target="mailto:pando@gbif.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arning.gbif.es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datos.gbif.es/" TargetMode="External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14" Type="http://schemas.openxmlformats.org/officeDocument/2006/relationships/hyperlink" Target="https://mutis.rjb.csic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66769" y="5989320"/>
            <a:ext cx="4201232" cy="87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2000"/>
                    </a14:imgEffect>
                    <a14:imgEffect>
                      <a14:brightnessContrast bright="31000" contras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89320"/>
            <a:ext cx="7483514" cy="89606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79779" y="1205577"/>
            <a:ext cx="5931661" cy="1485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sz="3600" dirty="0"/>
              <a:t>Reunión del Comité de Seguimiento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01916" y="2534234"/>
            <a:ext cx="5417174" cy="8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DE0000"/>
              </a:buClr>
            </a:pPr>
            <a:r>
              <a:rPr lang="en-US" sz="2000" dirty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Francisco Pando</a:t>
            </a:r>
          </a:p>
          <a:p>
            <a:pPr marL="446088" lvl="1" indent="11113" eaLnBrk="1" hangingPunct="1">
              <a:lnSpc>
                <a:spcPct val="110000"/>
              </a:lnSpc>
              <a:spcBef>
                <a:spcPts val="1800"/>
              </a:spcBef>
              <a:buClr>
                <a:srgbClr val="DE0000"/>
              </a:buClr>
            </a:pPr>
            <a:r>
              <a:rPr lang="fr-FR" dirty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Unidad de </a:t>
            </a:r>
            <a:r>
              <a:rPr lang="fr-FR" dirty="0" err="1">
                <a:solidFill>
                  <a:srgbClr val="16355A"/>
                </a:solidFill>
                <a:latin typeface="Consolas" pitchFamily="49" charset="0"/>
                <a:cs typeface="Arial" charset="0"/>
              </a:rPr>
              <a:t>Coordinación</a:t>
            </a:r>
            <a:r>
              <a:rPr lang="fr-FR" dirty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, </a:t>
            </a:r>
            <a:r>
              <a:rPr lang="es-ES" dirty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GBIF.ES (CSIC)</a:t>
            </a:r>
            <a:endParaRPr lang="en-US" sz="4800" dirty="0">
              <a:solidFill>
                <a:srgbClr val="16355A"/>
              </a:solidFill>
              <a:latin typeface="Consolas" pitchFamily="49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7851" y="6170210"/>
            <a:ext cx="2863058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Segoe UI Symbol" pitchFamily="34" charset="0"/>
              </a:rPr>
              <a:t>Joaquin Costa, 22. Madrid. </a:t>
            </a:r>
          </a:p>
          <a:p>
            <a:pPr algn="ctr">
              <a:lnSpc>
                <a:spcPts val="1500"/>
              </a:lnSpc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Segoe UI Symbol" pitchFamily="34" charset="0"/>
              </a:rPr>
              <a:t>8 de </a:t>
            </a: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Segoe UI Symbol" pitchFamily="34" charset="0"/>
              </a:rPr>
              <a:t>abril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Segoe UI Symbol" pitchFamily="34" charset="0"/>
              </a:rPr>
              <a:t> de 2026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4397" y="6091316"/>
            <a:ext cx="5384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95000"/>
                  </a:schemeClr>
                </a:solidFill>
              </a:rPr>
              <a:t>Reunión del Comité de Seguimiento del Nodo Nacional de Información en Biodiversidad, GBIF España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38" y="-19617"/>
            <a:ext cx="1479662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171D89B-75E6-580C-5136-5275D134D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8519" y="5106274"/>
            <a:ext cx="1708773" cy="541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E10269-70F8-48FA-0B36-64E751D90E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18" y="5047426"/>
            <a:ext cx="1545278" cy="744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64CF74-2D25-12DE-1467-679BB17D7C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20" y="5205271"/>
            <a:ext cx="1796536" cy="4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2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E966-41E4-45D6-A91B-B5A93774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783" y="0"/>
            <a:ext cx="4442908" cy="1143000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3A67A2"/>
                </a:solidFill>
                <a:ea typeface="Arial"/>
                <a:cs typeface="Arial"/>
                <a:sym typeface="Arial"/>
              </a:rPr>
              <a:t>Orden del Día</a:t>
            </a:r>
            <a:endParaRPr lang="es-ES" dirty="0"/>
          </a:p>
        </p:txBody>
      </p:sp>
      <p:sp>
        <p:nvSpPr>
          <p:cNvPr id="6" name="Google Shape;98;p2">
            <a:extLst>
              <a:ext uri="{FF2B5EF4-FFF2-40B4-BE49-F238E27FC236}">
                <a16:creationId xmlns:a16="http://schemas.microsoft.com/office/drawing/2014/main" id="{7E7FF782-00B9-43EC-98AD-399705FEC7C3}"/>
              </a:ext>
            </a:extLst>
          </p:cNvPr>
          <p:cNvSpPr txBox="1"/>
          <p:nvPr/>
        </p:nvSpPr>
        <p:spPr>
          <a:xfrm>
            <a:off x="4829432" y="1222775"/>
            <a:ext cx="6620386" cy="54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365125">
              <a:lnSpc>
                <a:spcPct val="150000"/>
              </a:lnSpc>
              <a:buClr>
                <a:srgbClr val="376092"/>
              </a:buClr>
              <a:buSzPct val="99000"/>
              <a:buFont typeface="+mj-lt"/>
              <a:buAutoNum type="arabicPeriod"/>
            </a:pPr>
            <a:r>
              <a:rPr lang="es-ES" sz="2000" kern="0" dirty="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Bienvenida del Vicepresidente del CSIC</a:t>
            </a:r>
          </a:p>
          <a:p>
            <a:pPr marL="457200" indent="-365125">
              <a:lnSpc>
                <a:spcPct val="150000"/>
              </a:lnSpc>
              <a:buClr>
                <a:srgbClr val="376092"/>
              </a:buClr>
              <a:buSzPct val="99000"/>
              <a:buFont typeface="+mj-lt"/>
              <a:buAutoNum type="arabicPeriod"/>
            </a:pPr>
            <a:r>
              <a:rPr lang="es-ES" sz="2000" kern="0" dirty="0">
                <a:solidFill>
                  <a:srgbClr val="376092"/>
                </a:solidFill>
                <a:latin typeface="Arial"/>
                <a:cs typeface="Arial"/>
                <a:hlinkClick r:id="rId2"/>
              </a:rPr>
              <a:t>Aprobación del acta de la reunión anterior</a:t>
            </a:r>
            <a:endParaRPr lang="es-ES" sz="2000" kern="0" dirty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indent="-365125">
              <a:lnSpc>
                <a:spcPct val="150000"/>
              </a:lnSpc>
              <a:buClr>
                <a:srgbClr val="376092"/>
              </a:buClr>
              <a:buSzPct val="99000"/>
              <a:buFont typeface="+mj-lt"/>
              <a:buAutoNum type="arabicPeriod"/>
            </a:pPr>
            <a:r>
              <a:rPr lang="es-ES" sz="2000" kern="0" dirty="0">
                <a:solidFill>
                  <a:srgbClr val="376092"/>
                </a:solidFill>
                <a:latin typeface="Arial"/>
                <a:cs typeface="Arial"/>
              </a:rPr>
              <a:t>Actividades de la Unidad en 2025</a:t>
            </a:r>
          </a:p>
          <a:p>
            <a:pPr marL="457200" indent="-365125">
              <a:lnSpc>
                <a:spcPct val="150000"/>
              </a:lnSpc>
              <a:buClr>
                <a:srgbClr val="376092"/>
              </a:buClr>
              <a:buSzPct val="99000"/>
              <a:buFont typeface="+mj-lt"/>
              <a:buAutoNum type="arabicPeriod"/>
            </a:pPr>
            <a:r>
              <a:rPr lang="es-ES" sz="2000" kern="0" dirty="0">
                <a:solidFill>
                  <a:srgbClr val="376092"/>
                </a:solidFill>
                <a:latin typeface="Arial"/>
                <a:cs typeface="Arial"/>
              </a:rPr>
              <a:t>Progreso y perspectivas 2026</a:t>
            </a:r>
          </a:p>
          <a:p>
            <a:pPr marL="457200" indent="-365125">
              <a:lnSpc>
                <a:spcPct val="150000"/>
              </a:lnSpc>
              <a:buClr>
                <a:srgbClr val="376092"/>
              </a:buClr>
              <a:buSzPct val="99000"/>
              <a:buFont typeface="+mj-lt"/>
              <a:buAutoNum type="arabicPeriod"/>
            </a:pPr>
            <a:r>
              <a:rPr lang="es-ES" sz="2000" kern="0" dirty="0">
                <a:solidFill>
                  <a:srgbClr val="376092"/>
                </a:solidFill>
                <a:latin typeface="Arial"/>
                <a:cs typeface="Arial"/>
              </a:rPr>
              <a:t>Gestión económica y modelo de encomienda</a:t>
            </a:r>
          </a:p>
          <a:p>
            <a:pPr marL="457200" indent="-365125">
              <a:lnSpc>
                <a:spcPct val="150000"/>
              </a:lnSpc>
              <a:buClr>
                <a:srgbClr val="376092"/>
              </a:buClr>
              <a:buSzPct val="99000"/>
              <a:buFont typeface="+mj-lt"/>
              <a:buAutoNum type="arabicPeriod"/>
            </a:pPr>
            <a:r>
              <a:rPr lang="es-ES" sz="2000" kern="0" dirty="0">
                <a:solidFill>
                  <a:srgbClr val="376092"/>
                </a:solidFill>
                <a:latin typeface="Arial"/>
                <a:cs typeface="Arial"/>
              </a:rPr>
              <a:t>Sinergias con ESFRI (LifeWatch, DiSSCo, eLTER), CYTED y MITERD</a:t>
            </a:r>
          </a:p>
          <a:p>
            <a:pPr marL="457200" indent="-365125">
              <a:lnSpc>
                <a:spcPct val="150000"/>
              </a:lnSpc>
              <a:buClr>
                <a:srgbClr val="376092"/>
              </a:buClr>
              <a:buSzPct val="99000"/>
              <a:buFont typeface="+mj-lt"/>
              <a:buAutoNum type="arabicPeriod"/>
            </a:pPr>
            <a:r>
              <a:rPr lang="es-ES" sz="2000" kern="0" dirty="0">
                <a:solidFill>
                  <a:srgbClr val="376092"/>
                </a:solidFill>
                <a:latin typeface="Arial"/>
                <a:cs typeface="Arial"/>
              </a:rPr>
              <a:t>Renovación de la Jefatura de la Unidad de Coordinación</a:t>
            </a:r>
          </a:p>
          <a:p>
            <a:pPr marL="457200" indent="-365125">
              <a:lnSpc>
                <a:spcPct val="150000"/>
              </a:lnSpc>
              <a:buClr>
                <a:srgbClr val="376092"/>
              </a:buClr>
              <a:buSzPct val="99000"/>
              <a:buFont typeface="+mj-lt"/>
              <a:buAutoNum type="arabicPeriod"/>
            </a:pPr>
            <a:r>
              <a:rPr lang="es-ES" sz="2000" kern="0" dirty="0">
                <a:solidFill>
                  <a:srgbClr val="376092"/>
                </a:solidFill>
                <a:latin typeface="Arial"/>
                <a:cs typeface="Arial"/>
              </a:rPr>
              <a:t>GBIF en el Plan Estratégico 2025–2026 del CSIC</a:t>
            </a:r>
          </a:p>
          <a:p>
            <a:pPr marL="457200" indent="-365125">
              <a:lnSpc>
                <a:spcPct val="150000"/>
              </a:lnSpc>
              <a:buClr>
                <a:srgbClr val="376092"/>
              </a:buClr>
              <a:buSzPct val="99000"/>
              <a:buFont typeface="+mj-lt"/>
              <a:buAutoNum type="arabicPeriod"/>
            </a:pPr>
            <a:r>
              <a:rPr lang="es-ES" sz="2000" kern="0" dirty="0">
                <a:solidFill>
                  <a:srgbClr val="376092"/>
                </a:solidFill>
                <a:latin typeface="Arial"/>
                <a:cs typeface="Arial"/>
              </a:rPr>
              <a:t>Otros asuntos</a:t>
            </a:r>
          </a:p>
          <a:p>
            <a:pPr marL="457200" indent="-457200">
              <a:buClr>
                <a:srgbClr val="000000"/>
              </a:buClr>
              <a:buFont typeface="+mj-lt"/>
              <a:buAutoNum type="arabicPeriod"/>
            </a:pPr>
            <a:endParaRPr lang="es-ES" sz="2000" kern="0" dirty="0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76BF71-C8FD-4D23-9EB7-1AFD1D96295C}"/>
              </a:ext>
            </a:extLst>
          </p:cNvPr>
          <p:cNvSpPr/>
          <p:nvPr/>
        </p:nvSpPr>
        <p:spPr>
          <a:xfrm>
            <a:off x="3760293" y="6516491"/>
            <a:ext cx="213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El Ojo del Cantábrico</a:t>
            </a:r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99864F-4DB3-49DD-A63D-D0FC094CF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9" y="0"/>
            <a:ext cx="338485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531807-545A-4C33-BA0A-8CBC3171CAB6}"/>
              </a:ext>
            </a:extLst>
          </p:cNvPr>
          <p:cNvSpPr txBox="1"/>
          <p:nvPr/>
        </p:nvSpPr>
        <p:spPr>
          <a:xfrm rot="16200000">
            <a:off x="-513498" y="5771122"/>
            <a:ext cx="1890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Salto del </a:t>
            </a:r>
            <a:r>
              <a:rPr lang="en-US" sz="1600" kern="0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Nevión</a:t>
            </a:r>
            <a:endParaRPr lang="es-E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9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887" y="0"/>
            <a:ext cx="4303364" cy="1143000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3A67A2"/>
                </a:solidFill>
                <a:ea typeface="Arial"/>
                <a:cs typeface="Arial"/>
              </a:rPr>
              <a:t>Actividades 2025 (I)</a:t>
            </a:r>
          </a:p>
        </p:txBody>
      </p:sp>
      <p:sp>
        <p:nvSpPr>
          <p:cNvPr id="6" name="Content"/>
          <p:cNvSpPr txBox="1"/>
          <p:nvPr/>
        </p:nvSpPr>
        <p:spPr>
          <a:xfrm>
            <a:off x="6850908" y="819869"/>
            <a:ext cx="5388208" cy="573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Liderazgo internacional: 7.º lugar en visitas al portal GBIF y 6.º en publicaciones</a:t>
            </a:r>
          </a:p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Expansión sector privado y tercer sector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Nuevas líneas con Repsol y Fundación Global Nature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Datos de impacto ambiental y gestión del territorio</a:t>
            </a:r>
          </a:p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Coliderazgo técnico Living Atlases (ALA) con Suecia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Taller internacional en Madrid (marzo 2025)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Sesión en “Living Data” Bogotá (octubre 2025)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CBB2B0-359E-10F0-9EB3-818D8EE27C39}"/>
              </a:ext>
            </a:extLst>
          </p:cNvPr>
          <p:cNvGrpSpPr/>
          <p:nvPr/>
        </p:nvGrpSpPr>
        <p:grpSpPr>
          <a:xfrm>
            <a:off x="0" y="981075"/>
            <a:ext cx="6827173" cy="5976287"/>
            <a:chOff x="32812" y="1552575"/>
            <a:chExt cx="6827173" cy="597628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E53B8A-752F-DC7A-0290-A502B192B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2" y="1552575"/>
              <a:ext cx="4045796" cy="3540709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F3BB2C-4E1E-08E9-C976-59BE4BDB9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209"/>
            <a:stretch/>
          </p:blipFill>
          <p:spPr>
            <a:xfrm>
              <a:off x="32812" y="5886727"/>
              <a:ext cx="1904565" cy="1411868"/>
            </a:xfrm>
            <a:prstGeom prst="rect">
              <a:avLst/>
            </a:prstGeom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D87DCC-EC8F-36F8-04EB-1BB0EEADE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088" b="-1"/>
            <a:stretch/>
          </p:blipFill>
          <p:spPr>
            <a:xfrm>
              <a:off x="295630" y="4426026"/>
              <a:ext cx="3283494" cy="2404021"/>
            </a:xfrm>
            <a:prstGeom prst="rect">
              <a:avLst/>
            </a:prstGeom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732A9E-D0BC-05B4-DA0D-6C11FE2C1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0639" y="4803091"/>
              <a:ext cx="3535990" cy="2725771"/>
            </a:xfrm>
            <a:prstGeom prst="rect">
              <a:avLst/>
            </a:prstGeom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89C803-462C-5C9E-BB27-9712683EC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5352" y="4350624"/>
              <a:ext cx="2729585" cy="271719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E60823-1BE1-B858-E8FE-9A6B2AF43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76491" y="1833007"/>
              <a:ext cx="3283494" cy="2566009"/>
            </a:xfrm>
            <a:prstGeom prst="rect">
              <a:avLst/>
            </a:prstGeom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7A14E2-C933-51FD-6D81-68B88245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63698" y="2168513"/>
              <a:ext cx="2501742" cy="1940745"/>
            </a:xfrm>
            <a:prstGeom prst="rect">
              <a:avLst/>
            </a:prstGeom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14B356-4CA6-9BF9-AA3F-94489C62D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79400" y="3373556"/>
              <a:ext cx="3078467" cy="2404759"/>
            </a:xfrm>
            <a:prstGeom prst="rect">
              <a:avLst/>
            </a:prstGeom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783" y="0"/>
            <a:ext cx="4442908" cy="1143000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3A67A2"/>
                </a:solidFill>
                <a:ea typeface="Arial"/>
                <a:cs typeface="Arial"/>
              </a:rPr>
              <a:t>Actividades 2025 (II)</a:t>
            </a:r>
          </a:p>
        </p:txBody>
      </p:sp>
      <p:sp>
        <p:nvSpPr>
          <p:cNvPr id="6" name="Content"/>
          <p:cNvSpPr txBox="1"/>
          <p:nvPr/>
        </p:nvSpPr>
        <p:spPr>
          <a:xfrm>
            <a:off x="4831784" y="1047750"/>
            <a:ext cx="7097568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Proyectos estratégicos con avances limitados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Migración de Elysia a entorno web: retrasos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Crowdsourcing digitalización de colecciones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Nuevos plazos fijados para mediados de 2026</a:t>
            </a:r>
          </a:p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Nueva estrategia de comunicación: Bluesky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Abandono de la red social X (desinformación)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GBIF España: 2.ª cuenta con más seguidores en la red global</a:t>
            </a:r>
          </a:p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Sinergias pendientes con LifeWatch, DiSSCo, eLTER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Difícil establecer colaboraciones operativas estructuradas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8662031-F3A0-2071-28B3-3A0774988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265" y="5404988"/>
            <a:ext cx="70975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Memoria 2025 – Gastos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corrientes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Memoria 2025 – Gastos de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inversión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FA316-5D3D-B9B2-BFF5-C8ECBF0D12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928"/>
          <a:stretch/>
        </p:blipFill>
        <p:spPr>
          <a:xfrm>
            <a:off x="0" y="1250503"/>
            <a:ext cx="4717143" cy="55810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783" y="0"/>
            <a:ext cx="4442908" cy="1143000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3A67A2"/>
                </a:solidFill>
                <a:ea typeface="Arial"/>
                <a:cs typeface="Arial"/>
              </a:rPr>
              <a:t>Perspectivas 2026</a:t>
            </a:r>
          </a:p>
        </p:txBody>
      </p:sp>
      <p:sp>
        <p:nvSpPr>
          <p:cNvPr id="6" name="Content"/>
          <p:cNvSpPr txBox="1"/>
          <p:nvPr/>
        </p:nvSpPr>
        <p:spPr>
          <a:xfrm>
            <a:off x="4739032" y="838200"/>
            <a:ext cx="7293312" cy="540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Liderazgo en publicación de datos de Metabarcoding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Taller técnico especializado para investigadores y laboratorios</a:t>
            </a:r>
          </a:p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Lanzamiento de Elysia Web (gestión de colecciones en la nube)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Módulos para colección viva y crowdsourcing</a:t>
            </a:r>
          </a:p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Panel interactivo “Biodiversidad en cifras”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Herramienta de evidencia para políticas públicas</a:t>
            </a:r>
          </a:p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Movilización de datos del Tercer Sector y Custodia del Territorio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Modelo basado en colaboración con Fundación Global Nature</a:t>
            </a:r>
          </a:p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Profesionalización de la Ciencia Ciudadana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Red iNaturalist/Natusfera – encuentro nacional y guía de buenas prácticas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0A567-CDB6-6FFD-C3C2-6D0A22051A23}"/>
              </a:ext>
            </a:extLst>
          </p:cNvPr>
          <p:cNvSpPr txBox="1"/>
          <p:nvPr/>
        </p:nvSpPr>
        <p:spPr>
          <a:xfrm>
            <a:off x="4990678" y="6242716"/>
            <a:ext cx="6965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Memoria </a:t>
            </a:r>
            <a:r>
              <a:rPr lang="en-US" dirty="0" err="1">
                <a:hlinkClick r:id="rId2"/>
              </a:rPr>
              <a:t>técnica</a:t>
            </a:r>
            <a:r>
              <a:rPr lang="en-US" dirty="0">
                <a:hlinkClick r:id="rId2"/>
              </a:rPr>
              <a:t> y </a:t>
            </a:r>
            <a:r>
              <a:rPr lang="en-US" dirty="0" err="1">
                <a:hlinkClick r:id="rId2"/>
              </a:rPr>
              <a:t>económica</a:t>
            </a:r>
            <a:r>
              <a:rPr lang="en-US" dirty="0">
                <a:hlinkClick r:id="rId2"/>
              </a:rPr>
              <a:t> GBIF.ES 2026 – </a:t>
            </a:r>
            <a:r>
              <a:rPr lang="en-US" dirty="0" err="1">
                <a:hlinkClick r:id="rId2"/>
              </a:rPr>
              <a:t>Transferencias</a:t>
            </a:r>
            <a:r>
              <a:rPr lang="en-US" dirty="0">
                <a:hlinkClick r:id="rId2"/>
              </a:rPr>
              <a:t> de capital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Memoria </a:t>
            </a:r>
            <a:r>
              <a:rPr lang="en-US" dirty="0" err="1">
                <a:hlinkClick r:id="rId3"/>
              </a:rPr>
              <a:t>técnica</a:t>
            </a:r>
            <a:r>
              <a:rPr lang="en-US" dirty="0">
                <a:hlinkClick r:id="rId3"/>
              </a:rPr>
              <a:t> y </a:t>
            </a:r>
            <a:r>
              <a:rPr lang="en-US" dirty="0" err="1">
                <a:hlinkClick r:id="rId3"/>
              </a:rPr>
              <a:t>económica</a:t>
            </a:r>
            <a:r>
              <a:rPr lang="en-US" dirty="0">
                <a:hlinkClick r:id="rId3"/>
              </a:rPr>
              <a:t> GBIF.ES 2026 – </a:t>
            </a:r>
            <a:r>
              <a:rPr lang="en-US" dirty="0" err="1">
                <a:hlinkClick r:id="rId3"/>
              </a:rPr>
              <a:t>Transferencias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corrientes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CB4B5-E30A-A819-AF7F-0DF58DA15A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036"/>
          <a:stretch/>
        </p:blipFill>
        <p:spPr>
          <a:xfrm>
            <a:off x="1748303" y="2681875"/>
            <a:ext cx="2516918" cy="4145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664496-D39F-2CBB-46D0-EEAE21952B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3429"/>
          <a:stretch/>
        </p:blipFill>
        <p:spPr>
          <a:xfrm>
            <a:off x="121547" y="30527"/>
            <a:ext cx="2885215" cy="54045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783" y="0"/>
            <a:ext cx="4442908" cy="1143000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3A67A2"/>
                </a:solidFill>
                <a:ea typeface="Arial"/>
                <a:cs typeface="Arial"/>
              </a:rPr>
              <a:t>Otros Asuntos</a:t>
            </a:r>
          </a:p>
        </p:txBody>
      </p:sp>
      <p:sp>
        <p:nvSpPr>
          <p:cNvPr id="6" name="Content"/>
          <p:cNvSpPr txBox="1"/>
          <p:nvPr/>
        </p:nvSpPr>
        <p:spPr>
          <a:xfrm>
            <a:off x="4831783" y="1143000"/>
            <a:ext cx="7452969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Gestión económica y modelo de encomienda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Sistema actual por capítulos presupuestarios: laboriosa y poco flexible</a:t>
            </a:r>
          </a:p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Relaciones con ESFRI, CYTED y MITERD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LifeWatch, DiSSCo, eLTER</a:t>
            </a:r>
          </a:p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Renovación de la Jefatura de la Unidad de Coordinación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67A54-557A-8BBA-6B27-0B3A19B6FBD1}"/>
              </a:ext>
            </a:extLst>
          </p:cNvPr>
          <p:cNvSpPr txBox="1"/>
          <p:nvPr/>
        </p:nvSpPr>
        <p:spPr>
          <a:xfrm>
            <a:off x="5014686" y="5068669"/>
            <a:ext cx="61395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2"/>
              </a:rPr>
              <a:t>Carta de renuncia del responsable del Nodo Nacional de GBIF en España 2026</a:t>
            </a:r>
            <a:r>
              <a:rPr lang="es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3"/>
              </a:rPr>
              <a:t>Papel y relevancia del Nodo Nacional de GBIF en el contexto del CSIC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F292AB-5B91-9E09-2C56-574CC7365CE5}"/>
              </a:ext>
            </a:extLst>
          </p:cNvPr>
          <p:cNvGrpSpPr/>
          <p:nvPr/>
        </p:nvGrpSpPr>
        <p:grpSpPr>
          <a:xfrm>
            <a:off x="-141436" y="0"/>
            <a:ext cx="3287688" cy="6858000"/>
            <a:chOff x="-86133" y="61703"/>
            <a:chExt cx="3701555" cy="76585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0A6178-5797-C534-E652-A9413FCA60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9373" y="2710713"/>
              <a:ext cx="3687973" cy="2570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A3DC83-7A10-0135-79F3-955765336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133" y="61703"/>
              <a:ext cx="3660605" cy="2664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29D3E7F-59F1-8367-09F1-E35226E25F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5265509"/>
              <a:ext cx="3615422" cy="245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783" y="0"/>
            <a:ext cx="4442908" cy="1143000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3A67A2"/>
                </a:solidFill>
                <a:ea typeface="Arial"/>
                <a:cs typeface="Arial"/>
              </a:rPr>
              <a:t>Otros Asuntos</a:t>
            </a:r>
          </a:p>
        </p:txBody>
      </p:sp>
      <p:sp>
        <p:nvSpPr>
          <p:cNvPr id="6" name="Content"/>
          <p:cNvSpPr txBox="1"/>
          <p:nvPr/>
        </p:nvSpPr>
        <p:spPr>
          <a:xfrm>
            <a:off x="4831783" y="1143000"/>
            <a:ext cx="7452969" cy="251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GBIF en el Plan Estratégico 2025–2026 para Grandes Infraestructuras del CSIC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El plan no menciona a GBIF</a:t>
            </a:r>
          </a:p>
          <a:p>
            <a:pPr marL="548288" indent="-268288">
              <a:lnSpc>
                <a:spcPct val="120000"/>
              </a:lnSpc>
              <a:buClr>
                <a:srgbClr val="376092"/>
              </a:buClr>
              <a:buSzPts val="1800"/>
              <a:buFont typeface="Arial"/>
              <a:buChar char="–"/>
            </a:pP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CSIC: </a:t>
            </a:r>
            <a:r>
              <a:rPr lang="es-ES" kern="0" dirty="0">
                <a:solidFill>
                  <a:srgbClr val="555555"/>
                </a:solidFill>
                <a:latin typeface="Arial"/>
                <a:cs typeface="Arial"/>
              </a:rPr>
              <a:t>22</a:t>
            </a:r>
            <a:r>
              <a:rPr lang="es-ES" sz="1800" kern="0" dirty="0">
                <a:solidFill>
                  <a:srgbClr val="555555"/>
                </a:solidFill>
                <a:latin typeface="Arial"/>
                <a:cs typeface="Arial"/>
              </a:rPr>
              <a:t> proveedores, 142 juegos de datos, ~4 millones de registros</a:t>
            </a:r>
          </a:p>
          <a:p>
            <a:pPr marL="268288" indent="-268288">
              <a:lnSpc>
                <a:spcPct val="140000"/>
              </a:lnSpc>
              <a:buClr>
                <a:srgbClr val="000000"/>
              </a:buClr>
              <a:buSzPts val="2600"/>
              <a:buFont typeface="Arial"/>
              <a:buChar char="•"/>
            </a:pPr>
            <a:r>
              <a:rPr lang="es-ES" sz="2200" kern="0" dirty="0">
                <a:solidFill>
                  <a:srgbClr val="376092"/>
                </a:solidFill>
                <a:latin typeface="Arial"/>
                <a:cs typeface="Arial"/>
              </a:rPr>
              <a:t>Otros asuntos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3ADBA-ABF7-D765-9CC2-D5552CEA08DD}"/>
              </a:ext>
            </a:extLst>
          </p:cNvPr>
          <p:cNvSpPr txBox="1"/>
          <p:nvPr/>
        </p:nvSpPr>
        <p:spPr>
          <a:xfrm>
            <a:off x="4915943" y="4797416"/>
            <a:ext cx="61395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Plan estratégico 2025-2026 para grandes infraestructuras de investigación del CSIC 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3"/>
              </a:rPr>
              <a:t>Papel y relevancia del Nodo Nacional de GBIF en el contexto del CSIC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865F0-1944-072A-E012-D0565AE60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3384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2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thumbs-prod.si-cdn.com/GDmw9szoA4L4t_vje-ZUXuj1oqY=/fit-in/1072x0/https:/public-media.si-cdn.com/filer/ee/12/ee12ec5f-d6d6-4917-8287-af41f7483718/butterfly_ray_for_screen_no_logo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0798" y="2626964"/>
            <a:ext cx="4346584" cy="23903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225425"/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Francisco Pando </a:t>
            </a:r>
          </a:p>
          <a:p>
            <a:pPr marL="542925" lvl="1" indent="-225425"/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Unidad de Coordinación de GBIF.ES</a:t>
            </a:r>
          </a:p>
          <a:p>
            <a:pPr marL="542925" lvl="1" indent="-225425"/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CSIC</a:t>
            </a:r>
          </a:p>
          <a:p>
            <a:pPr marL="714375" lvl="1" indent="-177800">
              <a:lnSpc>
                <a:spcPct val="80000"/>
              </a:lnSpc>
            </a:pPr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Joaquín Costa 22, 28002 Madrid</a:t>
            </a:r>
          </a:p>
          <a:p>
            <a:pPr marL="714375" lvl="1" indent="-177800">
              <a:lnSpc>
                <a:spcPct val="80000"/>
              </a:lnSpc>
            </a:pPr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714375" lvl="1" indent="-177800">
              <a:lnSpc>
                <a:spcPct val="80000"/>
              </a:lnSpc>
            </a:pPr>
            <a:r>
              <a:rPr lang="da-DK" sz="14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pando@gbif.es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714375" lvl="1" indent="-177800">
              <a:lnSpc>
                <a:spcPct val="80000"/>
              </a:lnSpc>
            </a:pPr>
            <a:endParaRPr lang="da-DK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714375" lvl="1" indent="-177800">
              <a:lnSpc>
                <a:spcPct val="80000"/>
              </a:lnSpc>
            </a:pPr>
            <a:endParaRPr lang="da-DK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714375" lvl="1" indent="-177800">
              <a:lnSpc>
                <a:spcPct val="80000"/>
              </a:lnSpc>
            </a:pPr>
            <a:endParaRPr lang="da-DK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714375" marR="0" lvl="1" indent="-179388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366092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https://creativecommons.org/licenses/by/4.0/deed.es</a:t>
            </a:r>
            <a:r>
              <a:rPr lang="en-US" sz="12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200" dirty="0"/>
          </a:p>
          <a:p>
            <a:pPr marL="714375" lvl="1" indent="-177800">
              <a:lnSpc>
                <a:spcPct val="80000"/>
              </a:lnSpc>
            </a:pPr>
            <a:endParaRPr lang="da-DK" sz="1600" dirty="0"/>
          </a:p>
        </p:txBody>
      </p:sp>
      <p:sp>
        <p:nvSpPr>
          <p:cNvPr id="10" name="AutoShape 6" descr="https://thumbs-prod.si-cdn.com/HidWczPNdHsIeNPSG1ItqDhd-XE=/fit-in/1072x0/https:/public-media.si-cdn.com/filer/b7/4d/b74dfc31-af77-4c3e-aac9-b59e83965bfc/little-skate_for_screen_no_logo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824" y="3945445"/>
            <a:ext cx="1624519" cy="591171"/>
          </a:xfrm>
          <a:prstGeom prst="rect">
            <a:avLst/>
          </a:prstGeom>
        </p:spPr>
      </p:pic>
      <p:sp>
        <p:nvSpPr>
          <p:cNvPr id="13" name="Google Shape;348;p22">
            <a:extLst>
              <a:ext uri="{FF2B5EF4-FFF2-40B4-BE49-F238E27FC236}">
                <a16:creationId xmlns:a16="http://schemas.microsoft.com/office/drawing/2014/main" id="{5AB58974-E6CF-48BB-9A13-E431470715D9}"/>
              </a:ext>
            </a:extLst>
          </p:cNvPr>
          <p:cNvSpPr/>
          <p:nvPr/>
        </p:nvSpPr>
        <p:spPr>
          <a:xfrm>
            <a:off x="550798" y="5017317"/>
            <a:ext cx="6620711" cy="112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s-ES" sz="1600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GBIF-ES es el Nodo Nacional de Información en Biodiversidad patrocinado por el Ministerio de Ciencia, Innovación y Universidades, gestionado por el Consejo Superior de Investigaciones Científicas (CSIC). </a:t>
            </a:r>
            <a:r>
              <a:rPr lang="es-ES" sz="1600" u="sng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https://www.gbif.es/</a:t>
            </a:r>
            <a:r>
              <a:rPr lang="en-US" sz="1600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u="sng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https://datos.gbif.es</a:t>
            </a:r>
            <a:r>
              <a:rPr lang="en-US" sz="1600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u="sng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https://elearning.gbif.es</a:t>
            </a:r>
            <a:r>
              <a:rPr lang="en-US" sz="1600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2AC066A-860C-4923-AE8A-A0D7CE1F5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819" y="6133256"/>
            <a:ext cx="1708773" cy="541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F82708-4467-4B90-ADB8-FC12B508B7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18" y="6074408"/>
            <a:ext cx="1545278" cy="7442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6C0EF0-2D05-40B8-97FE-97814777FB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20" y="6232253"/>
            <a:ext cx="1796536" cy="4423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AEF249-B696-4CC9-8982-D4215A3AB9DD}"/>
              </a:ext>
            </a:extLst>
          </p:cNvPr>
          <p:cNvGrpSpPr/>
          <p:nvPr/>
        </p:nvGrpSpPr>
        <p:grpSpPr>
          <a:xfrm>
            <a:off x="4509983" y="-144463"/>
            <a:ext cx="7752293" cy="7543800"/>
            <a:chOff x="4509983" y="-144463"/>
            <a:chExt cx="7752293" cy="7543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F7F735-26C6-4522-9D48-218A76B38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9" r="3516"/>
            <a:stretch/>
          </p:blipFill>
          <p:spPr>
            <a:xfrm>
              <a:off x="4799855" y="-144463"/>
              <a:ext cx="7462421" cy="7543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C743CC-8D4A-4444-A4BC-B2C19FA8C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396610">
              <a:off x="4509983" y="1044753"/>
              <a:ext cx="447737" cy="35247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2116986-58E8-4197-8978-1A0C44E5C9FC}"/>
              </a:ext>
            </a:extLst>
          </p:cNvPr>
          <p:cNvSpPr txBox="1"/>
          <p:nvPr/>
        </p:nvSpPr>
        <p:spPr>
          <a:xfrm rot="16200000">
            <a:off x="10785426" y="5545575"/>
            <a:ext cx="25019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14"/>
              </a:rPr>
              <a:t>https://mutis.rjb.csic.es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137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31453</TotalTime>
  <Words>603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Candara</vt:lpstr>
      <vt:lpstr>Consolas</vt:lpstr>
      <vt:lpstr>Verdana</vt:lpstr>
      <vt:lpstr>Office Theme</vt:lpstr>
      <vt:lpstr>PowerPoint Presentation</vt:lpstr>
      <vt:lpstr>Orden del Día</vt:lpstr>
      <vt:lpstr>Actividades 2025 (I)</vt:lpstr>
      <vt:lpstr>Actividades 2025 (II)</vt:lpstr>
      <vt:lpstr>Perspectivas 2026</vt:lpstr>
      <vt:lpstr>Otros Asuntos</vt:lpstr>
      <vt:lpstr>Otros Asuntos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Pando</dc:creator>
  <cp:lastModifiedBy>Paco Pando</cp:lastModifiedBy>
  <cp:revision>336</cp:revision>
  <dcterms:created xsi:type="dcterms:W3CDTF">2013-02-04T08:56:00Z</dcterms:created>
  <dcterms:modified xsi:type="dcterms:W3CDTF">2026-04-09T06:10:59Z</dcterms:modified>
</cp:coreProperties>
</file>