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image9.jpg" ContentType="image/jpg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654" r:id="rId2"/>
    <p:sldId id="742" r:id="rId3"/>
    <p:sldId id="738" r:id="rId4"/>
    <p:sldId id="765" r:id="rId5"/>
    <p:sldId id="764" r:id="rId6"/>
    <p:sldId id="763" r:id="rId7"/>
    <p:sldId id="766" r:id="rId8"/>
    <p:sldId id="767" r:id="rId9"/>
    <p:sldId id="741" r:id="rId10"/>
    <p:sldId id="743" r:id="rId11"/>
    <p:sldId id="768" r:id="rId12"/>
    <p:sldId id="769" r:id="rId13"/>
    <p:sldId id="744" r:id="rId14"/>
    <p:sldId id="745" r:id="rId15"/>
    <p:sldId id="770" r:id="rId16"/>
    <p:sldId id="772" r:id="rId17"/>
    <p:sldId id="784" r:id="rId18"/>
    <p:sldId id="779" r:id="rId19"/>
    <p:sldId id="774" r:id="rId20"/>
    <p:sldId id="786" r:id="rId21"/>
    <p:sldId id="787" r:id="rId22"/>
    <p:sldId id="788" r:id="rId23"/>
    <p:sldId id="780" r:id="rId24"/>
    <p:sldId id="775" r:id="rId25"/>
    <p:sldId id="789" r:id="rId26"/>
    <p:sldId id="781" r:id="rId27"/>
    <p:sldId id="776" r:id="rId28"/>
    <p:sldId id="793" r:id="rId29"/>
    <p:sldId id="782" r:id="rId30"/>
    <p:sldId id="777" r:id="rId31"/>
    <p:sldId id="794" r:id="rId32"/>
    <p:sldId id="795" r:id="rId33"/>
    <p:sldId id="796" r:id="rId34"/>
    <p:sldId id="791" r:id="rId35"/>
    <p:sldId id="783" r:id="rId36"/>
    <p:sldId id="778" r:id="rId37"/>
    <p:sldId id="792" r:id="rId38"/>
    <p:sldId id="785" r:id="rId39"/>
    <p:sldId id="746" r:id="rId40"/>
    <p:sldId id="747" r:id="rId41"/>
    <p:sldId id="797" r:id="rId42"/>
    <p:sldId id="804" r:id="rId43"/>
    <p:sldId id="798" r:id="rId44"/>
    <p:sldId id="799" r:id="rId45"/>
    <p:sldId id="800" r:id="rId46"/>
    <p:sldId id="802" r:id="rId47"/>
    <p:sldId id="803" r:id="rId48"/>
    <p:sldId id="728" r:id="rId4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A77"/>
    <a:srgbClr val="F9F9F9"/>
    <a:srgbClr val="5A964D"/>
    <a:srgbClr val="3EB38F"/>
    <a:srgbClr val="3E7F7F"/>
    <a:srgbClr val="4C9E45"/>
    <a:srgbClr val="3EA66B"/>
    <a:srgbClr val="666666"/>
    <a:srgbClr val="3EAAA2"/>
    <a:srgbClr val="62C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9" autoAdjust="0"/>
    <p:restoredTop sz="69088" autoAdjust="0"/>
  </p:normalViewPr>
  <p:slideViewPr>
    <p:cSldViewPr snapToGrid="0">
      <p:cViewPr varScale="1">
        <p:scale>
          <a:sx n="32" d="100"/>
          <a:sy n="32" d="100"/>
        </p:scale>
        <p:origin x="44" y="276"/>
      </p:cViewPr>
      <p:guideLst/>
    </p:cSldViewPr>
  </p:slideViewPr>
  <p:notesTextViewPr>
    <p:cViewPr>
      <p:scale>
        <a:sx n="100" d="100"/>
        <a:sy n="100" d="100"/>
      </p:scale>
      <p:origin x="0" y="-17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explosion val="9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explosion val="5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explosion val="8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explosion val="7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explosion val="6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66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0-45B1-B656-5604687DC036}"/>
              </c:ext>
            </c:extLst>
          </c:dPt>
          <c:dPt>
            <c:idx val="1"/>
            <c:bubble3D val="0"/>
            <c:spPr>
              <a:solidFill>
                <a:srgbClr val="62C0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0-45B1-B656-5604687DC036}"/>
              </c:ext>
            </c:extLst>
          </c:dPt>
          <c:dPt>
            <c:idx val="2"/>
            <c:bubble3D val="0"/>
            <c:spPr>
              <a:solidFill>
                <a:srgbClr val="3EB38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00-45B1-B656-5604687DC036}"/>
              </c:ext>
            </c:extLst>
          </c:dPt>
          <c:dPt>
            <c:idx val="3"/>
            <c:bubble3D val="0"/>
            <c:spPr>
              <a:solidFill>
                <a:srgbClr val="3EA6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00-45B1-B656-5604687DC036}"/>
              </c:ext>
            </c:extLst>
          </c:dPt>
          <c:dPt>
            <c:idx val="4"/>
            <c:bubble3D val="0"/>
            <c:spPr>
              <a:solidFill>
                <a:srgbClr val="3EAA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00-45B1-B656-5604687DC036}"/>
              </c:ext>
            </c:extLst>
          </c:dPt>
          <c:dPt>
            <c:idx val="5"/>
            <c:bubble3D val="0"/>
            <c:spPr>
              <a:solidFill>
                <a:srgbClr val="3E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00-45B1-B656-5604687DC03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2.33</c:v>
                </c:pt>
                <c:pt idx="1">
                  <c:v>2.33</c:v>
                </c:pt>
                <c:pt idx="2">
                  <c:v>2.33</c:v>
                </c:pt>
                <c:pt idx="3">
                  <c:v>2.33</c:v>
                </c:pt>
                <c:pt idx="4">
                  <c:v>2.33</c:v>
                </c:pt>
                <c:pt idx="5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00-45B1-B656-5604687DC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3219-5A2C-420D-9F3B-9CD6143956A7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9A474-1C3E-45FF-8ECA-48197789BD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38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97/zookeys.1238.136941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49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538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266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76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907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AC6B3F85-5F80-1444-EA70-C70F13F89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2471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468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441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Información extra sobre PGD:</a:t>
            </a:r>
            <a:br>
              <a:rPr lang="es-ES" dirty="0"/>
            </a:br>
            <a:br>
              <a:rPr lang="es-ES" dirty="0"/>
            </a:br>
            <a:r>
              <a:rPr lang="es-ES" sz="1200" dirty="0">
                <a:solidFill>
                  <a:srgbClr val="565656"/>
                </a:solidFill>
                <a:latin typeface="Calibri Light"/>
              </a:rPr>
              <a:t>https://open-science-digitalcsic.atlassian.net/wiki/spaces/digitalcsic/pages/105873423/PREPARACI+N+DE+PLANES+DE+GESTI+N+DE+DATOS</a:t>
            </a:r>
          </a:p>
          <a:p>
            <a:r>
              <a:rPr lang="es-ES" sz="1200" dirty="0">
                <a:solidFill>
                  <a:srgbClr val="565656"/>
                </a:solidFill>
                <a:latin typeface="Calibri Light"/>
              </a:rPr>
              <a:t>https://open-science-digitalcsic.atlassian.net/wiki/spaces/digitalcsic/pages/58621998/GESTI+N+DE+DATOS+DE+INVESTIGACI+N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34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605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68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C1B96B5-7763-C012-EA39-2AD58D454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9717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385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Más sobre </a:t>
            </a:r>
            <a:r>
              <a:rPr lang="es-ES" dirty="0" err="1"/>
              <a:t>DarwinCore</a:t>
            </a:r>
            <a:r>
              <a:rPr lang="es-ES" dirty="0"/>
              <a:t>:</a:t>
            </a:r>
            <a:br>
              <a:rPr lang="es-ES" dirty="0"/>
            </a:br>
            <a:br>
              <a:rPr lang="es-ES" dirty="0"/>
            </a:br>
            <a:r>
              <a:rPr lang="es-ES" dirty="0"/>
              <a:t>https://dwc.tdwg.org/</a:t>
            </a:r>
          </a:p>
          <a:p>
            <a:r>
              <a:rPr lang="es-ES" dirty="0"/>
              <a:t>https://www.gbif.org/darwin-core</a:t>
            </a:r>
          </a:p>
          <a:p>
            <a:r>
              <a:rPr lang="es-ES"/>
              <a:t>https://training.gbif.org/en/</a:t>
            </a:r>
            <a:endParaRPr lang="es-ES" dirty="0"/>
          </a:p>
          <a:p>
            <a:r>
              <a:rPr lang="es-ES" dirty="0"/>
              <a:t>https://elearning.gbif.es/index.php</a:t>
            </a:r>
          </a:p>
          <a:p>
            <a:r>
              <a:rPr lang="es-ES" dirty="0"/>
              <a:t>https://manual.obis.org/darwin_core.html#introduction-to-darwin-core</a:t>
            </a:r>
          </a:p>
          <a:p>
            <a:r>
              <a:rPr lang="es-ES" dirty="0"/>
              <a:t>https://classroom.oceanteacher.org/course/view.php?id=1196</a:t>
            </a:r>
          </a:p>
          <a:p>
            <a:r>
              <a:rPr lang="es-ES" dirty="0"/>
              <a:t>https://classroom.oceanteacher.org/course/view.php?id=958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879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a vocabularios controlados marinos:</a:t>
            </a:r>
          </a:p>
          <a:p>
            <a:endParaRPr lang="es-ES" dirty="0"/>
          </a:p>
          <a:p>
            <a:r>
              <a:rPr lang="es-ES" dirty="0"/>
              <a:t>https://www.marinespecies.org/</a:t>
            </a:r>
          </a:p>
          <a:p>
            <a:r>
              <a:rPr lang="es-ES" dirty="0"/>
              <a:t>https://marineregions.org/</a:t>
            </a:r>
          </a:p>
          <a:p>
            <a:r>
              <a:rPr lang="es-ES" dirty="0"/>
              <a:t>https://vocab.nerc.ac.uk/</a:t>
            </a:r>
          </a:p>
          <a:p>
            <a:endParaRPr lang="es-ES" dirty="0"/>
          </a:p>
          <a:p>
            <a:r>
              <a:rPr lang="es-ES" dirty="0"/>
              <a:t>Otra información relevante:</a:t>
            </a:r>
          </a:p>
          <a:p>
            <a:r>
              <a:rPr lang="es-ES" dirty="0"/>
              <a:t>https://www.catalogueoflife.org/</a:t>
            </a:r>
          </a:p>
          <a:p>
            <a:r>
              <a:rPr lang="es-ES" dirty="0"/>
              <a:t>https://docs.gbif.org/documentation-guidelines/en/#current-documents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005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710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806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077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209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251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guardar datos. Enlaces de interés:</a:t>
            </a:r>
            <a:br>
              <a:rPr lang="es-ES" dirty="0"/>
            </a:br>
            <a:br>
              <a:rPr lang="es-ES" dirty="0"/>
            </a:br>
            <a:r>
              <a:rPr lang="es-ES" dirty="0"/>
              <a:t>https://www.gbif.org/ipt</a:t>
            </a:r>
          </a:p>
          <a:p>
            <a:r>
              <a:rPr lang="es-ES" dirty="0"/>
              <a:t>https://ipt.gbif.es/</a:t>
            </a:r>
          </a:p>
          <a:p>
            <a:r>
              <a:rPr lang="es-ES" dirty="0"/>
              <a:t>https://digital.csic.es/</a:t>
            </a:r>
          </a:p>
          <a:p>
            <a:r>
              <a:rPr lang="es-ES" dirty="0"/>
              <a:t>https://zenodo.org/</a:t>
            </a:r>
          </a:p>
          <a:p>
            <a:r>
              <a:rPr lang="es-ES" dirty="0"/>
              <a:t>https://datadryad.org/</a:t>
            </a:r>
          </a:p>
          <a:p>
            <a:r>
              <a:rPr lang="es-ES" dirty="0"/>
              <a:t>https://marinedataarchive.org/</a:t>
            </a:r>
          </a:p>
          <a:p>
            <a:r>
              <a:rPr lang="es-ES" dirty="0"/>
              <a:t>https://www.seanoe.org/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05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69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674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17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buscar datos. Enlaces de Interés:</a:t>
            </a:r>
          </a:p>
          <a:p>
            <a:endParaRPr lang="es-ES" dirty="0"/>
          </a:p>
          <a:p>
            <a:r>
              <a:rPr lang="es-ES" dirty="0"/>
              <a:t>https://gbif.es/registro-colecciones/</a:t>
            </a:r>
          </a:p>
          <a:p>
            <a:r>
              <a:rPr lang="es-ES" dirty="0"/>
              <a:t>https://gbif.es/registro-instituciones/</a:t>
            </a:r>
          </a:p>
          <a:p>
            <a:r>
              <a:rPr lang="es-ES" dirty="0"/>
              <a:t>https://gbifes.github.io/metages-toolkit/articles/crear-mapas.html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645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buscar datos. Enlaces de interés:</a:t>
            </a:r>
          </a:p>
          <a:p>
            <a:endParaRPr lang="es-ES" dirty="0"/>
          </a:p>
          <a:p>
            <a:r>
              <a:rPr lang="es-ES" dirty="0"/>
              <a:t>https://datos.gbif.es/?lang=es</a:t>
            </a:r>
          </a:p>
          <a:p>
            <a:r>
              <a:rPr lang="es-ES" dirty="0"/>
              <a:t>https://registros.gbif.es/occurrences/search?lang=es#tab_mapView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517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</a:t>
            </a:r>
            <a:r>
              <a:rPr lang="es-ES" dirty="0" err="1"/>
              <a:t>Interes</a:t>
            </a:r>
            <a:r>
              <a:rPr lang="es-ES" dirty="0"/>
              <a:t>:</a:t>
            </a:r>
          </a:p>
          <a:p>
            <a:endParaRPr lang="es-ES" dirty="0"/>
          </a:p>
          <a:p>
            <a:r>
              <a:rPr lang="es-ES" dirty="0">
                <a:hlinkClick r:id="rId3" tooltip="https://doi.org/10.3897/zookeys.1238.136941"/>
              </a:rPr>
              <a:t>https://doi.org/10.3897/zookeys.1238.136941</a:t>
            </a:r>
            <a:endParaRPr lang="es-ES" dirty="0"/>
          </a:p>
          <a:p>
            <a:r>
              <a:rPr lang="es-ES" dirty="0"/>
              <a:t>https://www.gbif.org/data-papers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667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https://www.gbif.org/</a:t>
            </a:r>
          </a:p>
          <a:p>
            <a:r>
              <a:rPr lang="es-ES" dirty="0"/>
              <a:t>https://emodnet.ec.europa.eu/en</a:t>
            </a:r>
          </a:p>
          <a:p>
            <a:r>
              <a:rPr lang="es-ES" dirty="0"/>
              <a:t>https://www.lifewatch.eu/</a:t>
            </a:r>
          </a:p>
          <a:p>
            <a:r>
              <a:rPr lang="es-ES" dirty="0"/>
              <a:t>https://obis.org/</a:t>
            </a:r>
          </a:p>
          <a:p>
            <a:r>
              <a:rPr lang="es-ES" dirty="0"/>
              <a:t>https://www.seadatanet.org/</a:t>
            </a:r>
          </a:p>
          <a:p>
            <a:r>
              <a:rPr lang="es-ES" dirty="0"/>
              <a:t>https://marineinfo.org/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4152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986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257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https://www.doi.org/</a:t>
            </a:r>
          </a:p>
          <a:p>
            <a:r>
              <a:rPr lang="es-ES" dirty="0"/>
              <a:t>https://creativecommons.org/chooser/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896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608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datos se transforman en información cuando se les añaden los metadatos.</a:t>
            </a:r>
          </a:p>
          <a:p>
            <a:r>
              <a:rPr lang="es-ES" dirty="0"/>
              <a:t>La información es la base del conocimiento, que al interiorizarse se transforma en entendimiento, y del entendimiento nace la sabiduría (mas ligada a una toma de decisiones bien informada). </a:t>
            </a:r>
          </a:p>
          <a:p>
            <a:endParaRPr lang="es-ES" dirty="0"/>
          </a:p>
          <a:p>
            <a:r>
              <a:rPr lang="es-ES" dirty="0"/>
              <a:t>La ciencia ha sido bastante exitosa en llegar desde los datos al entendimiento a través de una metodología muy precisa basada en dos pilares fundamentales la reproducibilidad y la falsabilidad, lo que la aleja de los dogmas, volviéndola autocritica y permitiéndole </a:t>
            </a:r>
            <a:r>
              <a:rPr lang="es-ES" dirty="0" err="1"/>
              <a:t>asi</a:t>
            </a:r>
            <a:r>
              <a:rPr lang="es-ES" dirty="0"/>
              <a:t> avanzar en la captura de conocimiento a altas velocidades.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s-ES" dirty="0"/>
            </a:br>
            <a:r>
              <a:rPr lang="es-ES" dirty="0"/>
              <a:t>Siendo los datos la base del proceso, es necesario gestionarlos apropiadamente para poder llegar paso a paso hasta el conocimiento y mas allá. La no gestión apropiada de estos datos y de cada parte del proceso corre riesgos de caer en sesgos y dogmas. Y esto no es ninguna broma, hoy en </a:t>
            </a:r>
            <a:r>
              <a:rPr lang="es-ES" dirty="0" err="1"/>
              <a:t>dia</a:t>
            </a:r>
            <a:r>
              <a:rPr lang="es-ES" dirty="0"/>
              <a:t> en la era de la información siguen existiendo ideas sesgadas y dogmáticas, incluso dentro de la comunidad científica y por supuesto en la esferas políticas.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91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79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9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3256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https://www.gbif.org/resource/search?contentType=dataUse</a:t>
            </a:r>
          </a:p>
          <a:p>
            <a:r>
              <a:rPr lang="es-ES" dirty="0"/>
              <a:t>https://www.gbif.org/literature/search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829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https://www.gbif.org/new-data-model</a:t>
            </a:r>
          </a:p>
          <a:p>
            <a:r>
              <a:rPr lang="es-ES" dirty="0"/>
              <a:t>https://discourse.gbif.org/categories</a:t>
            </a:r>
          </a:p>
          <a:p>
            <a:endParaRPr lang="es-ES" dirty="0"/>
          </a:p>
          <a:p>
            <a:endParaRPr lang="es-E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Copyright de las imágenes: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De arriba abajo en la columna de la izquierda: i) VLIZ (Sven Van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Haelst</a:t>
            </a: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);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ii</a:t>
            </a: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) John Hill;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iii</a:t>
            </a: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) VLIZ (Nick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Decombel</a:t>
            </a: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);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iv</a:t>
            </a: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)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Lotte</a:t>
            </a: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 Pohl.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1800" b="0" i="0" u="none" strike="noStrike" dirty="0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Columna de la derecha: </a:t>
            </a:r>
            <a:r>
              <a:rPr lang="es-ES" sz="1800" b="0" i="0" u="none" strike="noStrike" dirty="0" err="1">
                <a:solidFill>
                  <a:srgbClr val="354D9B"/>
                </a:solidFill>
                <a:effectLst/>
                <a:latin typeface="Calibri" panose="020F0502020204030204" pitchFamily="34" charset="0"/>
              </a:rPr>
              <a:t>chatGPT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1804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https://www.gbif.org/the-gbif-network</a:t>
            </a:r>
          </a:p>
          <a:p>
            <a:r>
              <a:rPr lang="es-ES" dirty="0"/>
              <a:t>https://www.gbif.org/training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7542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https://www.dissco.eu/</a:t>
            </a:r>
          </a:p>
          <a:p>
            <a:r>
              <a:rPr lang="es-ES" dirty="0"/>
              <a:t>https://dissco-spain.es/</a:t>
            </a:r>
          </a:p>
          <a:p>
            <a:r>
              <a:rPr lang="es-ES" dirty="0"/>
              <a:t>https://elter-ri.eu/</a:t>
            </a:r>
          </a:p>
          <a:p>
            <a:r>
              <a:rPr lang="es-ES" dirty="0"/>
              <a:t>https://edito-infra.eu/</a:t>
            </a:r>
          </a:p>
          <a:p>
            <a:r>
              <a:rPr lang="es-ES" dirty="0"/>
              <a:t>https://datalab.dive.edito.eu/</a:t>
            </a:r>
          </a:p>
          <a:p>
            <a:r>
              <a:rPr lang="es-ES" dirty="0"/>
              <a:t>https://europeantrackingnetwork.org/en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6630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https://www.ciencia.gob.es/en/</a:t>
            </a:r>
          </a:p>
          <a:p>
            <a:r>
              <a:rPr lang="es-ES" dirty="0"/>
              <a:t>https://www.csic.es/es</a:t>
            </a:r>
          </a:p>
          <a:p>
            <a:r>
              <a:rPr lang="es-ES" dirty="0"/>
              <a:t>https://rjb.csic.es/</a:t>
            </a:r>
          </a:p>
          <a:p>
            <a:r>
              <a:rPr lang="es-ES" dirty="0"/>
              <a:t>https://www.mncn.csic.es/es</a:t>
            </a:r>
          </a:p>
          <a:p>
            <a:r>
              <a:rPr lang="es-ES" dirty="0"/>
              <a:t>https://gbif.es/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69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Enlaces de interés:</a:t>
            </a:r>
          </a:p>
          <a:p>
            <a:endParaRPr lang="es-ES" dirty="0"/>
          </a:p>
          <a:p>
            <a:r>
              <a:rPr lang="es-ES" dirty="0"/>
              <a:t>https://gbif.es/sobre-gbif/equipo-gbifes/</a:t>
            </a:r>
          </a:p>
          <a:p>
            <a:r>
              <a:rPr lang="es-ES" dirty="0"/>
              <a:t>https://gbif.es/guia-de-publicacion/</a:t>
            </a:r>
          </a:p>
          <a:p>
            <a:r>
              <a:rPr lang="es-ES" dirty="0"/>
              <a:t>https://datos.gbif.es/?lang=es</a:t>
            </a:r>
          </a:p>
          <a:p>
            <a:r>
              <a:rPr lang="es-ES" dirty="0"/>
              <a:t>https://gbif.es/formacion/plan-de-formacion-2026/</a:t>
            </a:r>
          </a:p>
          <a:p>
            <a:r>
              <a:rPr lang="es-ES" dirty="0"/>
              <a:t>https://bsky.app/profile/gbif.es</a:t>
            </a:r>
          </a:p>
          <a:p>
            <a:r>
              <a:rPr lang="es-ES" dirty="0"/>
              <a:t>https://www.youtube.com/channel/UCv8tuNZLgEcGAJ1JUujVukg/videos</a:t>
            </a:r>
          </a:p>
          <a:p>
            <a:r>
              <a:rPr lang="es-ES" dirty="0"/>
              <a:t>https://www.linkedin.com/company/gbif-spain/posts/?feedView=all</a:t>
            </a:r>
          </a:p>
          <a:p>
            <a:r>
              <a:rPr lang="es-ES" dirty="0"/>
              <a:t>https://gbif.es/software/</a:t>
            </a:r>
          </a:p>
          <a:p>
            <a:r>
              <a:rPr lang="es-ES" dirty="0"/>
              <a:t>https://spain.inaturalist.org/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0027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Presentación realizada con extractos propios (Rubén Pérez Pérez) y externos de: GBIF.org, Javier Gamboa, Montserrat Almaraz, Katia </a:t>
            </a:r>
            <a:r>
              <a:rPr lang="es-ES" dirty="0" err="1"/>
              <a:t>Cezón</a:t>
            </a:r>
            <a:r>
              <a:rPr lang="es-ES" dirty="0"/>
              <a:t>, Marie </a:t>
            </a:r>
            <a:r>
              <a:rPr lang="es-ES" dirty="0" err="1"/>
              <a:t>Robberecht</a:t>
            </a:r>
            <a:r>
              <a:rPr lang="es-ES" dirty="0"/>
              <a:t> y Charlotte Dhondt.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8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4022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854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38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Enlaces de interés:</a:t>
            </a:r>
            <a:br>
              <a:rPr lang="es-ES" dirty="0"/>
            </a:br>
            <a:br>
              <a:rPr lang="es-ES" dirty="0"/>
            </a:br>
            <a:r>
              <a:rPr lang="es-ES" dirty="0"/>
              <a:t>https://www.youtube.com/watch?v=66oNv_DJuPc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A474-1C3E-45FF-8ECA-48197789BDF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4483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94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968FE-91A1-4D98-B983-5817D1620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6F1141-FCB4-4014-BE6F-205BE0054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74959-63B0-45F6-9E7F-AA557FD50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8763EC-1A24-40BD-B37C-77DEC2F7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517EE5-C76F-4135-91E6-6EC4C546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42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73B02-43C5-473F-9468-5023F56A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E3761F-6E8B-4AAD-B105-F3E97279A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48AE94-F596-4880-8794-8964A747D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002A-5593-432C-A4DB-99355AC7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8AF0F-B33E-48D1-992D-F16B7E9F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71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FBB71D-FD26-4CCA-8C01-09B65D2CD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0045B4-69DE-4992-A30B-59F16DE76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9443CB-99E7-4DBD-85E2-C0A1077C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35EAFD-E01D-4885-8171-631E93FA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725BA7-FFA8-49FD-BE0D-122EC777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91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100553" y="2407121"/>
            <a:ext cx="3053704" cy="1542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370157" y="2407121"/>
            <a:ext cx="3251199" cy="1542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100553" y="4081463"/>
            <a:ext cx="3053704" cy="15446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370157" y="4081463"/>
            <a:ext cx="3251199" cy="1544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837258" y="2407121"/>
            <a:ext cx="2953150" cy="1542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837258" y="4081463"/>
            <a:ext cx="2953150" cy="1544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47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3242" y="6138863"/>
            <a:ext cx="2862449" cy="3603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1433" y="6141969"/>
            <a:ext cx="2880706" cy="36036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3444" y="6145074"/>
            <a:ext cx="2879913" cy="36036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2" y="537369"/>
            <a:ext cx="11485516" cy="731044"/>
          </a:xfrm>
          <a:prstGeom prst="rect">
            <a:avLst/>
          </a:prstGeom>
        </p:spPr>
        <p:txBody>
          <a:bodyPr anchor="b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3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DCE74-6621-439A-A883-00FD77BF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ABE5B7-6E20-4072-9564-904447B7A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F169B1-FDF6-416A-B4DC-091E8A56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7CD02B-38DB-40C7-9BEF-043EAF909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3D5090-F266-4530-AF1F-7A07DAE9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08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25EFE-373D-4DE4-A023-721C654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780B21-44B6-4B0A-A498-9CB596C7A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B03D7E-489C-440A-88E9-30694852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EABD7-6B84-4D17-9FEA-A7E001B7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BE617-3306-496A-B0E0-D94CEACB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27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8E907-A752-4705-8557-4059FBDF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7D5BAF-A391-4665-9E6A-80F981D95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DF2E18-925C-4F3E-9AE8-1FC8EF574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FA53BA-7EBA-4735-B6F3-C3D25348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541336-D19D-4C7A-8477-9C24F3D7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5060F7-4A28-4B2D-B77C-EDEA4832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89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C2FC2-7191-4253-B925-9A36B671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5EB9F2-6712-4F29-ACD6-E0E54C743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72D93A-0971-458B-B7D0-F78471F8B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5B7093-3A77-4902-8B0A-EAF95EE69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2A15DC-B4FA-43FE-87CB-3199A089E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598BBD-DC2A-42D7-A89C-9B6AA8BC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D03309-5243-4236-8C99-F192F2F5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8F8E0E-86CA-4D6F-B4C4-3FEF3BB2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93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8F507-F550-4501-844F-C810E8C0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987068-83C0-4101-B0CD-F0F365C6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BA79BC-F9E1-4DB4-9332-706D9797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98D5F9-1C0E-40E4-B5B1-9D484E34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67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260891-7EAB-47F7-920D-B25BD4A2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416BA1-793A-4A84-847C-5BCA92EB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67DDA7-BD10-4997-81BD-45BC22E1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9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B16A9-A4C9-4895-AD64-3B1E374DC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48711B-44BD-470F-9DCD-A44C68D1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EC7453-C22A-4EF5-A365-8FBC7924C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AD8EC0-08C6-40B6-B340-D7851B5C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BABA67-8F2F-44A7-972B-7E8E5B3E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77B7A1-B81F-473D-9814-D19C2942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33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89264-32C2-438F-863F-6D229B89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252AA6-7841-44ED-A7E1-8BE9EDB88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2E8BF5-5588-4C7B-A6C4-13E0A7B51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431A9A-E088-494F-B863-CD6B6610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8A6224-AA17-4165-B093-EA7C4096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7C2D3C-7F52-4D62-96B1-99632622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5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CD9B9-8870-44E5-AE11-C4C76A0E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B3B7C1-D1C0-41B2-B037-B274D477A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8E-C4FB-44EA-A99E-F92FCC138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5888A-C867-4CD6-970A-D1F1F67122FE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209377-DCCC-47F5-8D96-411D33A9C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2EF91D-D036-46B7-8B34-6F10351B6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3DDF4-6A1F-4EBD-A500-C41DD9BAD1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81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svg"/><Relationship Id="rId38" Type="http://schemas.openxmlformats.org/officeDocument/2006/relationships/image" Target="../media/image59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svg"/><Relationship Id="rId30" Type="http://schemas.openxmlformats.org/officeDocument/2006/relationships/image" Target="../media/image51.png"/><Relationship Id="rId35" Type="http://schemas.openxmlformats.org/officeDocument/2006/relationships/image" Target="../media/image56.svg"/><Relationship Id="rId8" Type="http://schemas.openxmlformats.org/officeDocument/2006/relationships/image" Target="../media/image29.sv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5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5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30.png"/><Relationship Id="rId5" Type="http://schemas.openxmlformats.org/officeDocument/2006/relationships/image" Target="../media/image78.png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82.png"/><Relationship Id="rId14" Type="http://schemas.openxmlformats.org/officeDocument/2006/relationships/image" Target="../media/image8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5.png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5.png"/><Relationship Id="rId9" Type="http://schemas.openxmlformats.org/officeDocument/2006/relationships/image" Target="../media/image9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5.png"/><Relationship Id="rId9" Type="http://schemas.openxmlformats.org/officeDocument/2006/relationships/image" Target="../media/image9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0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98.svg"/><Relationship Id="rId3" Type="http://schemas.openxmlformats.org/officeDocument/2006/relationships/image" Target="../media/image9.jpg"/><Relationship Id="rId7" Type="http://schemas.openxmlformats.org/officeDocument/2006/relationships/image" Target="../media/image104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107.png"/><Relationship Id="rId4" Type="http://schemas.openxmlformats.org/officeDocument/2006/relationships/image" Target="../media/image6.png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1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hyperlink" Target="https://creativecommons.org/about/cclicenses/" TargetMode="Externa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chart" Target="../charts/chart13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09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93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9.png"/><Relationship Id="rId7" Type="http://schemas.openxmlformats.org/officeDocument/2006/relationships/image" Target="../media/image93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4.png"/><Relationship Id="rId5" Type="http://schemas.openxmlformats.org/officeDocument/2006/relationships/image" Target="../media/image5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9.jp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.png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93.png"/><Relationship Id="rId4" Type="http://schemas.openxmlformats.org/officeDocument/2006/relationships/image" Target="../media/image6.png"/><Relationship Id="rId9" Type="http://schemas.openxmlformats.org/officeDocument/2006/relationships/image" Target="../media/image12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4.png"/><Relationship Id="rId3" Type="http://schemas.openxmlformats.org/officeDocument/2006/relationships/image" Target="../media/image5.png"/><Relationship Id="rId7" Type="http://schemas.openxmlformats.org/officeDocument/2006/relationships/image" Target="../media/image125.svg"/><Relationship Id="rId12" Type="http://schemas.openxmlformats.org/officeDocument/2006/relationships/image" Target="../media/image128.svg"/><Relationship Id="rId2" Type="http://schemas.openxmlformats.org/officeDocument/2006/relationships/notesSlide" Target="../notesSlides/notesSlide4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93.png"/><Relationship Id="rId15" Type="http://schemas.openxmlformats.org/officeDocument/2006/relationships/image" Target="../media/image130.png"/><Relationship Id="rId10" Type="http://schemas.openxmlformats.org/officeDocument/2006/relationships/image" Target="../media/image126.png"/><Relationship Id="rId4" Type="http://schemas.openxmlformats.org/officeDocument/2006/relationships/image" Target="../media/image6.png"/><Relationship Id="rId9" Type="http://schemas.openxmlformats.org/officeDocument/2006/relationships/image" Target="../media/image105.png"/><Relationship Id="rId1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94.png"/><Relationship Id="rId5" Type="http://schemas.openxmlformats.org/officeDocument/2006/relationships/image" Target="../media/image6.png"/><Relationship Id="rId10" Type="http://schemas.openxmlformats.org/officeDocument/2006/relationships/image" Target="../media/image136.png"/><Relationship Id="rId4" Type="http://schemas.microsoft.com/office/2007/relationships/hdphoto" Target="../media/hdphoto3.wdp"/><Relationship Id="rId9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hyperlink" Target="http://www.gbif.es/" TargetMode="External"/><Relationship Id="rId4" Type="http://schemas.openxmlformats.org/officeDocument/2006/relationships/hyperlink" Target="mailto:ruben@gbif.es" TargetMode="External"/><Relationship Id="rId9" Type="http://schemas.openxmlformats.org/officeDocument/2006/relationships/image" Target="../media/image1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F88C6A2-FF8F-43A6-BB37-2DFB70B39B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80" y="6181436"/>
            <a:ext cx="1092200" cy="203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1FF5227-7FFF-483F-ACC0-1AED18664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" t="130" r="4579" b="-130"/>
          <a:stretch/>
        </p:blipFill>
        <p:spPr>
          <a:xfrm>
            <a:off x="5715496" y="683577"/>
            <a:ext cx="6617938" cy="49125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75EE1B9-C7AC-46B8-831A-F097B2D7B9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28" t="13813" r="36261" b="68414"/>
          <a:stretch/>
        </p:blipFill>
        <p:spPr>
          <a:xfrm>
            <a:off x="597158" y="434855"/>
            <a:ext cx="1333241" cy="96829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A413473-2EBF-41F2-A584-9F75E0D2A0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06" t="74528" r="21136" b="10218"/>
          <a:stretch/>
        </p:blipFill>
        <p:spPr>
          <a:xfrm>
            <a:off x="5850573" y="5772469"/>
            <a:ext cx="1308596" cy="83099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48FCC90-EE6B-4E32-A15E-19B31C4FA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5839" y="979499"/>
            <a:ext cx="458005" cy="42365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A438E0B-AD48-43FB-8B84-36E587D73B6E}"/>
              </a:ext>
            </a:extLst>
          </p:cNvPr>
          <p:cNvSpPr/>
          <p:nvPr/>
        </p:nvSpPr>
        <p:spPr>
          <a:xfrm>
            <a:off x="-19051" y="5748912"/>
            <a:ext cx="12211051" cy="110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0AA09CD6-50AB-4FF8-8D37-403EB32A9175}"/>
              </a:ext>
            </a:extLst>
          </p:cNvPr>
          <p:cNvSpPr txBox="1"/>
          <p:nvPr/>
        </p:nvSpPr>
        <p:spPr>
          <a:xfrm>
            <a:off x="564393" y="4854588"/>
            <a:ext cx="6617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Seminario GBIF: Gestión y publicación de datos primarios de biodiversidad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9BA2AF7-17B3-4B7C-A435-3EE8E978A588}"/>
              </a:ext>
            </a:extLst>
          </p:cNvPr>
          <p:cNvSpPr/>
          <p:nvPr/>
        </p:nvSpPr>
        <p:spPr>
          <a:xfrm>
            <a:off x="564394" y="5215289"/>
            <a:ext cx="1595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Vigo - Junio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2026</a:t>
            </a:r>
          </a:p>
        </p:txBody>
      </p:sp>
      <p:pic>
        <p:nvPicPr>
          <p:cNvPr id="23" name="Google Shape;373;p49">
            <a:extLst>
              <a:ext uri="{FF2B5EF4-FFF2-40B4-BE49-F238E27FC236}">
                <a16:creationId xmlns:a16="http://schemas.microsoft.com/office/drawing/2014/main" id="{B2DCB77A-0B55-4CF9-B829-9296726D32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3889"/>
          <a:stretch/>
        </p:blipFill>
        <p:spPr>
          <a:xfrm>
            <a:off x="4000750" y="5976078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73;p49">
            <a:extLst>
              <a:ext uri="{FF2B5EF4-FFF2-40B4-BE49-F238E27FC236}">
                <a16:creationId xmlns:a16="http://schemas.microsoft.com/office/drawing/2014/main" id="{CED3EF5E-C58E-4F10-A04B-8D0AF8C7DD7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1865" r="34457"/>
          <a:stretch/>
        </p:blipFill>
        <p:spPr>
          <a:xfrm>
            <a:off x="5644992" y="5989023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5B9E9D34-FB82-446A-ADFB-7E226C4B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35" y="5943805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969" y="2175409"/>
            <a:ext cx="6617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  <a:ea typeface="Manrope Light"/>
                <a:cs typeface="Manrope Light"/>
              </a:rPr>
              <a:t>Publicando registros de biodiversidad con GBIF: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F368CC4-C592-4316-BA04-96845BB58E72}"/>
              </a:ext>
            </a:extLst>
          </p:cNvPr>
          <p:cNvSpPr txBox="1"/>
          <p:nvPr/>
        </p:nvSpPr>
        <p:spPr>
          <a:xfrm>
            <a:off x="624020" y="3579280"/>
            <a:ext cx="561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+mj-lt"/>
                <a:ea typeface="Manrope Light"/>
                <a:cs typeface="Manrope Light"/>
              </a:rPr>
              <a:t>Del mar al mapa, del mapa al mundo.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5B6704F-9E91-4AC6-BF87-DBF4E015DE35}"/>
              </a:ext>
            </a:extLst>
          </p:cNvPr>
          <p:cNvSpPr/>
          <p:nvPr/>
        </p:nvSpPr>
        <p:spPr>
          <a:xfrm>
            <a:off x="3385751" y="5217144"/>
            <a:ext cx="3584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Rubén Pérez-Pérez           ruben@gbif.es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110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E2EA8-F5B9-4E68-91F5-4B74242629F9}"/>
              </a:ext>
            </a:extLst>
          </p:cNvPr>
          <p:cNvSpPr>
            <a:spLocks/>
          </p:cNvSpPr>
          <p:nvPr/>
        </p:nvSpPr>
        <p:spPr>
          <a:xfrm>
            <a:off x="3251872" y="2663825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ser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eficiente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03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527BB062-C82B-48F5-8F8A-3904F8AD0EE7}"/>
              </a:ext>
            </a:extLst>
          </p:cNvPr>
          <p:cNvSpPr/>
          <p:nvPr/>
        </p:nvSpPr>
        <p:spPr>
          <a:xfrm>
            <a:off x="870110" y="3774662"/>
            <a:ext cx="10622454" cy="2181675"/>
          </a:xfrm>
          <a:prstGeom prst="roundRect">
            <a:avLst/>
          </a:prstGeom>
          <a:solidFill>
            <a:srgbClr val="39877E">
              <a:alpha val="64000"/>
            </a:srgbClr>
          </a:solidFill>
          <a:ln w="10160">
            <a:solidFill>
              <a:srgbClr val="BEE6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Los principios de datos FAIR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39" y="6217920"/>
            <a:ext cx="645875" cy="36614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1/2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18" name="Group 9">
            <a:extLst>
              <a:ext uri="{FF2B5EF4-FFF2-40B4-BE49-F238E27FC236}">
                <a16:creationId xmlns:a16="http://schemas.microsoft.com/office/drawing/2014/main" id="{DB3DE52A-B23C-48F6-AB16-975275400A31}"/>
              </a:ext>
            </a:extLst>
          </p:cNvPr>
          <p:cNvGrpSpPr/>
          <p:nvPr/>
        </p:nvGrpSpPr>
        <p:grpSpPr>
          <a:xfrm>
            <a:off x="1563433" y="797394"/>
            <a:ext cx="1452293" cy="978061"/>
            <a:chOff x="1605892" y="1143272"/>
            <a:chExt cx="1828800" cy="1528762"/>
          </a:xfrm>
        </p:grpSpPr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CA558961-A1BF-42F4-A6F5-75CE4E8A7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892" y="1143272"/>
              <a:ext cx="1828800" cy="152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en-US" sz="8000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F</a:t>
              </a:r>
              <a:r>
                <a:rPr kumimoji="0" lang="nl-BE" altLang="en-US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indable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endParaRPr>
            </a:p>
          </p:txBody>
        </p:sp>
        <p:pic>
          <p:nvPicPr>
            <p:cNvPr id="20" name="Graphic 11" descr="Magnifying glass">
              <a:extLst>
                <a:ext uri="{FF2B5EF4-FFF2-40B4-BE49-F238E27FC236}">
                  <a16:creationId xmlns:a16="http://schemas.microsoft.com/office/drawing/2014/main" id="{ED5418CB-8647-4805-9CC0-82DAD2E9E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51143" y="1740784"/>
              <a:ext cx="548640" cy="548640"/>
            </a:xfrm>
            <a:prstGeom prst="rect">
              <a:avLst/>
            </a:prstGeom>
          </p:spPr>
        </p:pic>
      </p:grpSp>
      <p:grpSp>
        <p:nvGrpSpPr>
          <p:cNvPr id="21" name="Group 14">
            <a:extLst>
              <a:ext uri="{FF2B5EF4-FFF2-40B4-BE49-F238E27FC236}">
                <a16:creationId xmlns:a16="http://schemas.microsoft.com/office/drawing/2014/main" id="{9323A31C-539C-4D37-B1AA-467E371939C4}"/>
              </a:ext>
            </a:extLst>
          </p:cNvPr>
          <p:cNvGrpSpPr/>
          <p:nvPr/>
        </p:nvGrpSpPr>
        <p:grpSpPr>
          <a:xfrm>
            <a:off x="6325931" y="787807"/>
            <a:ext cx="1968825" cy="978061"/>
            <a:chOff x="6143215" y="1092628"/>
            <a:chExt cx="2646363" cy="1528762"/>
          </a:xfrm>
        </p:grpSpPr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A6F42D14-3656-43CC-ADF5-2A02E1131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3215" y="1092628"/>
              <a:ext cx="2646363" cy="152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en-US" sz="8000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I</a:t>
              </a:r>
              <a:r>
                <a:rPr kumimoji="0" lang="nl-BE" altLang="en-US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nteroperable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endParaRPr>
            </a:p>
          </p:txBody>
        </p:sp>
        <p:pic>
          <p:nvPicPr>
            <p:cNvPr id="23" name="Graphic 16" descr="Gears">
              <a:extLst>
                <a:ext uri="{FF2B5EF4-FFF2-40B4-BE49-F238E27FC236}">
                  <a16:creationId xmlns:a16="http://schemas.microsoft.com/office/drawing/2014/main" id="{130B47C9-956F-46ED-A251-5A4081D3B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1003" y="1732329"/>
              <a:ext cx="548640" cy="548640"/>
            </a:xfrm>
            <a:prstGeom prst="rect">
              <a:avLst/>
            </a:prstGeom>
          </p:spPr>
        </p:pic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8C5EA494-B7CC-4D25-B8FA-0EEA32923862}"/>
              </a:ext>
            </a:extLst>
          </p:cNvPr>
          <p:cNvGrpSpPr/>
          <p:nvPr/>
        </p:nvGrpSpPr>
        <p:grpSpPr>
          <a:xfrm>
            <a:off x="3835711" y="797394"/>
            <a:ext cx="1670235" cy="978061"/>
            <a:chOff x="3748237" y="1093279"/>
            <a:chExt cx="2085975" cy="1528762"/>
          </a:xfrm>
        </p:grpSpPr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id="{DD55D81D-2AF1-4FE9-A699-97A68231D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8237" y="1093279"/>
              <a:ext cx="2085975" cy="152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en-US" sz="8000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A</a:t>
              </a:r>
              <a:r>
                <a:rPr kumimoji="0" lang="nl-BE" altLang="en-US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ccessible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endParaRPr>
            </a:p>
          </p:txBody>
        </p:sp>
        <p:pic>
          <p:nvPicPr>
            <p:cNvPr id="26" name="Graphic 19" descr="Open folder">
              <a:extLst>
                <a:ext uri="{FF2B5EF4-FFF2-40B4-BE49-F238E27FC236}">
                  <a16:creationId xmlns:a16="http://schemas.microsoft.com/office/drawing/2014/main" id="{8B31D1C8-0B28-4E14-BC73-D56DEC38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8698" y="1740651"/>
              <a:ext cx="548640" cy="548640"/>
            </a:xfrm>
            <a:prstGeom prst="rect">
              <a:avLst/>
            </a:prstGeom>
          </p:spPr>
        </p:pic>
      </p:grpSp>
      <p:grpSp>
        <p:nvGrpSpPr>
          <p:cNvPr id="27" name="Group 20">
            <a:extLst>
              <a:ext uri="{FF2B5EF4-FFF2-40B4-BE49-F238E27FC236}">
                <a16:creationId xmlns:a16="http://schemas.microsoft.com/office/drawing/2014/main" id="{4C12F844-8FB1-42AE-9787-690E4C154CE2}"/>
              </a:ext>
            </a:extLst>
          </p:cNvPr>
          <p:cNvGrpSpPr/>
          <p:nvPr/>
        </p:nvGrpSpPr>
        <p:grpSpPr>
          <a:xfrm>
            <a:off x="8804939" y="780893"/>
            <a:ext cx="1618784" cy="978061"/>
            <a:chOff x="7825188" y="1067350"/>
            <a:chExt cx="2087563" cy="1528762"/>
          </a:xfrm>
        </p:grpSpPr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7D3F23E7-892A-4565-BF03-F52B96194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5188" y="1067350"/>
              <a:ext cx="2087563" cy="152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en-US" sz="8000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R</a:t>
              </a:r>
              <a:r>
                <a:rPr kumimoji="0" lang="nl-BE" altLang="en-US" b="1" i="0" u="none" strike="noStrike" cap="none" normalizeH="0" baseline="0" dirty="0">
                  <a:ln>
                    <a:noFill/>
                  </a:ln>
                  <a:solidFill>
                    <a:srgbClr val="009855"/>
                  </a:solidFill>
                  <a:effectLst/>
                </a:rPr>
                <a:t>eusable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endParaRPr>
            </a:p>
          </p:txBody>
        </p:sp>
        <p:pic>
          <p:nvPicPr>
            <p:cNvPr id="29" name="Graphic 22" descr="Arrow circle">
              <a:extLst>
                <a:ext uri="{FF2B5EF4-FFF2-40B4-BE49-F238E27FC236}">
                  <a16:creationId xmlns:a16="http://schemas.microsoft.com/office/drawing/2014/main" id="{79392BFB-F885-4D69-9AB0-FD0C164E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27852" y="1756202"/>
              <a:ext cx="548640" cy="548640"/>
            </a:xfrm>
            <a:prstGeom prst="rect">
              <a:avLst/>
            </a:prstGeom>
          </p:spPr>
        </p:pic>
      </p:grpSp>
      <p:pic>
        <p:nvPicPr>
          <p:cNvPr id="31" name="Graphic 27" descr="User">
            <a:extLst>
              <a:ext uri="{FF2B5EF4-FFF2-40B4-BE49-F238E27FC236}">
                <a16:creationId xmlns:a16="http://schemas.microsoft.com/office/drawing/2014/main" id="{56C0B5E3-F7B9-42F0-AB56-98A957DE0E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75860" y="5318095"/>
            <a:ext cx="753455" cy="753455"/>
          </a:xfrm>
          <a:prstGeom prst="rect">
            <a:avLst/>
          </a:prstGeom>
        </p:spPr>
      </p:pic>
      <p:pic>
        <p:nvPicPr>
          <p:cNvPr id="32" name="Graphic 28" descr="Robot">
            <a:extLst>
              <a:ext uri="{FF2B5EF4-FFF2-40B4-BE49-F238E27FC236}">
                <a16:creationId xmlns:a16="http://schemas.microsoft.com/office/drawing/2014/main" id="{C59AAE89-E16D-4CF2-BDD7-B12B3F3849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34387" y="5273953"/>
            <a:ext cx="753456" cy="753456"/>
          </a:xfrm>
          <a:prstGeom prst="rect">
            <a:avLst/>
          </a:prstGeom>
        </p:spPr>
      </p:pic>
      <p:sp>
        <p:nvSpPr>
          <p:cNvPr id="33" name="Rectangle 29">
            <a:extLst>
              <a:ext uri="{FF2B5EF4-FFF2-40B4-BE49-F238E27FC236}">
                <a16:creationId xmlns:a16="http://schemas.microsoft.com/office/drawing/2014/main" id="{E724E373-F797-4B24-9B1B-53DBB2F370A5}"/>
              </a:ext>
            </a:extLst>
          </p:cNvPr>
          <p:cNvSpPr/>
          <p:nvPr/>
        </p:nvSpPr>
        <p:spPr>
          <a:xfrm>
            <a:off x="847538" y="2078016"/>
            <a:ext cx="2528753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Metadatos ricos y disponibles online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Identificadores persistentes</a:t>
            </a:r>
          </a:p>
        </p:txBody>
      </p:sp>
      <p:grpSp>
        <p:nvGrpSpPr>
          <p:cNvPr id="34" name="Group 30">
            <a:extLst>
              <a:ext uri="{FF2B5EF4-FFF2-40B4-BE49-F238E27FC236}">
                <a16:creationId xmlns:a16="http://schemas.microsoft.com/office/drawing/2014/main" id="{CF2D85C8-C4EF-4FF6-A636-43AE0AC843B4}"/>
              </a:ext>
            </a:extLst>
          </p:cNvPr>
          <p:cNvGrpSpPr/>
          <p:nvPr/>
        </p:nvGrpSpPr>
        <p:grpSpPr>
          <a:xfrm>
            <a:off x="5955530" y="3942937"/>
            <a:ext cx="1041477" cy="1268134"/>
            <a:chOff x="2241577" y="4421579"/>
            <a:chExt cx="914400" cy="1173235"/>
          </a:xfrm>
        </p:grpSpPr>
        <p:pic>
          <p:nvPicPr>
            <p:cNvPr id="35" name="Graphic 32" descr="Table">
              <a:extLst>
                <a:ext uri="{FF2B5EF4-FFF2-40B4-BE49-F238E27FC236}">
                  <a16:creationId xmlns:a16="http://schemas.microsoft.com/office/drawing/2014/main" id="{3A8CB648-B159-4B05-A0B9-5B515D6D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241577" y="4680414"/>
              <a:ext cx="914400" cy="914400"/>
            </a:xfrm>
            <a:prstGeom prst="rect">
              <a:avLst/>
            </a:prstGeom>
          </p:spPr>
        </p:pic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B1D43345-15AA-47BA-AE0F-C9FD792FD64E}"/>
                </a:ext>
              </a:extLst>
            </p:cNvPr>
            <p:cNvSpPr/>
            <p:nvPr/>
          </p:nvSpPr>
          <p:spPr>
            <a:xfrm>
              <a:off x="2331008" y="4421579"/>
              <a:ext cx="654335" cy="391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1600" b="1" dirty="0">
                  <a:solidFill>
                    <a:srgbClr val="354D9B"/>
                  </a:solidFill>
                  <a:ea typeface="+mj-ea"/>
                  <a:cs typeface="Fira Sans Regular"/>
                </a:rPr>
                <a:t>DATOS</a:t>
              </a:r>
              <a:endParaRPr lang="en-US" sz="2400" b="1" dirty="0">
                <a:solidFill>
                  <a:srgbClr val="354D9B"/>
                </a:solidFill>
              </a:endParaRPr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84744A78-FDFB-4812-AB9A-2B9BBE15068C}"/>
              </a:ext>
            </a:extLst>
          </p:cNvPr>
          <p:cNvGrpSpPr/>
          <p:nvPr/>
        </p:nvGrpSpPr>
        <p:grpSpPr>
          <a:xfrm>
            <a:off x="3117845" y="4369849"/>
            <a:ext cx="1185528" cy="993989"/>
            <a:chOff x="2699590" y="4199388"/>
            <a:chExt cx="1151013" cy="1101727"/>
          </a:xfrm>
        </p:grpSpPr>
        <p:pic>
          <p:nvPicPr>
            <p:cNvPr id="38" name="Graphic 35" descr="List">
              <a:extLst>
                <a:ext uri="{FF2B5EF4-FFF2-40B4-BE49-F238E27FC236}">
                  <a16:creationId xmlns:a16="http://schemas.microsoft.com/office/drawing/2014/main" id="{2006189D-82B4-4C7F-8E25-B7AA914E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950512" y="4648093"/>
              <a:ext cx="653022" cy="653022"/>
            </a:xfrm>
            <a:prstGeom prst="rect">
              <a:avLst/>
            </a:prstGeom>
          </p:spPr>
        </p:pic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19203CF1-3AB4-40AC-9A1D-320E0ED36B09}"/>
                </a:ext>
              </a:extLst>
            </p:cNvPr>
            <p:cNvSpPr/>
            <p:nvPr/>
          </p:nvSpPr>
          <p:spPr>
            <a:xfrm>
              <a:off x="2699590" y="4199388"/>
              <a:ext cx="1151013" cy="423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1400" b="1" dirty="0">
                  <a:solidFill>
                    <a:srgbClr val="354D9B"/>
                  </a:solidFill>
                  <a:ea typeface="+mj-ea"/>
                  <a:cs typeface="Fira Sans Regular"/>
                </a:rPr>
                <a:t>METADATOS</a:t>
              </a:r>
              <a:endParaRPr lang="en-US" sz="2000" b="1" dirty="0">
                <a:solidFill>
                  <a:srgbClr val="354D9B"/>
                </a:solidFill>
              </a:endParaRPr>
            </a:p>
          </p:txBody>
        </p:sp>
      </p:grpSp>
      <p:grpSp>
        <p:nvGrpSpPr>
          <p:cNvPr id="42" name="Group 37">
            <a:extLst>
              <a:ext uri="{FF2B5EF4-FFF2-40B4-BE49-F238E27FC236}">
                <a16:creationId xmlns:a16="http://schemas.microsoft.com/office/drawing/2014/main" id="{14A4DA65-5387-4AC2-8F5B-67F341940C12}"/>
              </a:ext>
            </a:extLst>
          </p:cNvPr>
          <p:cNvGrpSpPr/>
          <p:nvPr/>
        </p:nvGrpSpPr>
        <p:grpSpPr>
          <a:xfrm>
            <a:off x="2926885" y="4122314"/>
            <a:ext cx="1553503" cy="281194"/>
            <a:chOff x="1400314" y="3872225"/>
            <a:chExt cx="1508275" cy="311672"/>
          </a:xfrm>
        </p:grpSpPr>
        <p:pic>
          <p:nvPicPr>
            <p:cNvPr id="43" name="Graphic 38" descr="Magnifying glass">
              <a:extLst>
                <a:ext uri="{FF2B5EF4-FFF2-40B4-BE49-F238E27FC236}">
                  <a16:creationId xmlns:a16="http://schemas.microsoft.com/office/drawing/2014/main" id="{F1BDB9EA-A65C-4389-B7FC-999D1F66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590342" y="3878646"/>
              <a:ext cx="285185" cy="285185"/>
            </a:xfrm>
            <a:prstGeom prst="rect">
              <a:avLst/>
            </a:prstGeom>
          </p:spPr>
        </p:pic>
        <p:sp>
          <p:nvSpPr>
            <p:cNvPr id="44" name="Rectangle: Rounded Corners 39">
              <a:extLst>
                <a:ext uri="{FF2B5EF4-FFF2-40B4-BE49-F238E27FC236}">
                  <a16:creationId xmlns:a16="http://schemas.microsoft.com/office/drawing/2014/main" id="{A36EAE24-BD28-4BF2-B8E0-BC1B4F67B794}"/>
                </a:ext>
              </a:extLst>
            </p:cNvPr>
            <p:cNvSpPr/>
            <p:nvPr/>
          </p:nvSpPr>
          <p:spPr>
            <a:xfrm>
              <a:off x="1400314" y="3872225"/>
              <a:ext cx="1508275" cy="311672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0">
            <a:extLst>
              <a:ext uri="{FF2B5EF4-FFF2-40B4-BE49-F238E27FC236}">
                <a16:creationId xmlns:a16="http://schemas.microsoft.com/office/drawing/2014/main" id="{5E1FBF6A-F22E-4984-8DB7-F75D121EC4A3}"/>
              </a:ext>
            </a:extLst>
          </p:cNvPr>
          <p:cNvGrpSpPr/>
          <p:nvPr/>
        </p:nvGrpSpPr>
        <p:grpSpPr>
          <a:xfrm>
            <a:off x="2542317" y="4035954"/>
            <a:ext cx="2340555" cy="1739053"/>
            <a:chOff x="2327715" y="3724456"/>
            <a:chExt cx="2272413" cy="1927548"/>
          </a:xfrm>
        </p:grpSpPr>
        <p:sp>
          <p:nvSpPr>
            <p:cNvPr id="46" name="Rectangle: Rounded Corners 41">
              <a:extLst>
                <a:ext uri="{FF2B5EF4-FFF2-40B4-BE49-F238E27FC236}">
                  <a16:creationId xmlns:a16="http://schemas.microsoft.com/office/drawing/2014/main" id="{A8B27D3D-85C4-4FBA-81E9-5E3D7182325C}"/>
                </a:ext>
              </a:extLst>
            </p:cNvPr>
            <p:cNvSpPr/>
            <p:nvPr/>
          </p:nvSpPr>
          <p:spPr>
            <a:xfrm>
              <a:off x="2327715" y="3724456"/>
              <a:ext cx="2272413" cy="1621886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9E61D605-70FD-4797-A58A-50606D0F719B}"/>
                </a:ext>
              </a:extLst>
            </p:cNvPr>
            <p:cNvSpPr/>
            <p:nvPr/>
          </p:nvSpPr>
          <p:spPr>
            <a:xfrm>
              <a:off x="3060756" y="5346342"/>
              <a:ext cx="860533" cy="148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Top Corners Rounded 43">
              <a:extLst>
                <a:ext uri="{FF2B5EF4-FFF2-40B4-BE49-F238E27FC236}">
                  <a16:creationId xmlns:a16="http://schemas.microsoft.com/office/drawing/2014/main" id="{88C3181C-C5C5-40E1-B995-C7BC14C31E41}"/>
                </a:ext>
              </a:extLst>
            </p:cNvPr>
            <p:cNvSpPr/>
            <p:nvPr/>
          </p:nvSpPr>
          <p:spPr>
            <a:xfrm>
              <a:off x="2789489" y="5484642"/>
              <a:ext cx="1385730" cy="16736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4">
            <a:extLst>
              <a:ext uri="{FF2B5EF4-FFF2-40B4-BE49-F238E27FC236}">
                <a16:creationId xmlns:a16="http://schemas.microsoft.com/office/drawing/2014/main" id="{DF881BFF-4DD8-44DE-B6EF-96BC3A0C1C3E}"/>
              </a:ext>
            </a:extLst>
          </p:cNvPr>
          <p:cNvGrpSpPr/>
          <p:nvPr/>
        </p:nvGrpSpPr>
        <p:grpSpPr>
          <a:xfrm>
            <a:off x="961672" y="4464571"/>
            <a:ext cx="1514695" cy="866554"/>
            <a:chOff x="787412" y="4234819"/>
            <a:chExt cx="1470596" cy="960479"/>
          </a:xfrm>
        </p:grpSpPr>
        <p:grpSp>
          <p:nvGrpSpPr>
            <p:cNvPr id="50" name="Group 45">
              <a:extLst>
                <a:ext uri="{FF2B5EF4-FFF2-40B4-BE49-F238E27FC236}">
                  <a16:creationId xmlns:a16="http://schemas.microsoft.com/office/drawing/2014/main" id="{83BDC238-5364-485A-992B-0A9C053D68A6}"/>
                </a:ext>
              </a:extLst>
            </p:cNvPr>
            <p:cNvGrpSpPr/>
            <p:nvPr/>
          </p:nvGrpSpPr>
          <p:grpSpPr>
            <a:xfrm>
              <a:off x="787412" y="4234819"/>
              <a:ext cx="928717" cy="960479"/>
              <a:chOff x="4507979" y="1950245"/>
              <a:chExt cx="1038432" cy="1138695"/>
            </a:xfrm>
          </p:grpSpPr>
          <p:pic>
            <p:nvPicPr>
              <p:cNvPr id="57" name="Graphic 47" descr="Barcode">
                <a:extLst>
                  <a:ext uri="{FF2B5EF4-FFF2-40B4-BE49-F238E27FC236}">
                    <a16:creationId xmlns:a16="http://schemas.microsoft.com/office/drawing/2014/main" id="{0B230736-AB98-4434-A1CE-8C7F3A457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642985" y="2100338"/>
                <a:ext cx="748165" cy="748165"/>
              </a:xfrm>
              <a:prstGeom prst="rect">
                <a:avLst/>
              </a:prstGeom>
            </p:spPr>
          </p:pic>
          <p:pic>
            <p:nvPicPr>
              <p:cNvPr id="59" name="Picture 48">
                <a:extLst>
                  <a:ext uri="{FF2B5EF4-FFF2-40B4-BE49-F238E27FC236}">
                    <a16:creationId xmlns:a16="http://schemas.microsoft.com/office/drawing/2014/main" id="{20893E31-F3E6-43DE-B2BB-6AD3EAF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30832" y="1950245"/>
                <a:ext cx="403480" cy="458348"/>
              </a:xfrm>
              <a:prstGeom prst="rect">
                <a:avLst/>
              </a:prstGeom>
            </p:spPr>
          </p:pic>
          <p:sp>
            <p:nvSpPr>
              <p:cNvPr id="60" name="Rectangle 49">
                <a:extLst>
                  <a:ext uri="{FF2B5EF4-FFF2-40B4-BE49-F238E27FC236}">
                    <a16:creationId xmlns:a16="http://schemas.microsoft.com/office/drawing/2014/main" id="{94F27A44-8BF0-42BA-AFC6-C2AB465D7CF7}"/>
                  </a:ext>
                </a:extLst>
              </p:cNvPr>
              <p:cNvSpPr/>
              <p:nvPr/>
            </p:nvSpPr>
            <p:spPr>
              <a:xfrm>
                <a:off x="4507979" y="2586852"/>
                <a:ext cx="1038432" cy="502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1400" b="1" dirty="0">
                    <a:solidFill>
                      <a:schemeClr val="bg1"/>
                    </a:solidFill>
                    <a:ea typeface="+mj-ea"/>
                    <a:cs typeface="Fira Sans Regular"/>
                  </a:rPr>
                  <a:t>PID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" name="Graphic 46" descr="Line arrow Straight">
              <a:extLst>
                <a:ext uri="{FF2B5EF4-FFF2-40B4-BE49-F238E27FC236}">
                  <a16:creationId xmlns:a16="http://schemas.microsoft.com/office/drawing/2014/main" id="{F0B50EA5-43FD-456B-8154-FEF3507D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rot="10800000">
              <a:off x="1709368" y="4382869"/>
              <a:ext cx="548640" cy="548640"/>
            </a:xfrm>
            <a:prstGeom prst="rect">
              <a:avLst/>
            </a:prstGeom>
          </p:spPr>
        </p:pic>
      </p:grpSp>
      <p:pic>
        <p:nvPicPr>
          <p:cNvPr id="61" name="Graphic 51" descr="Gears">
            <a:extLst>
              <a:ext uri="{FF2B5EF4-FFF2-40B4-BE49-F238E27FC236}">
                <a16:creationId xmlns:a16="http://schemas.microsoft.com/office/drawing/2014/main" id="{E0119276-D030-4446-9C1A-CBCE6DE32B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6912" y="4251811"/>
            <a:ext cx="545592" cy="545592"/>
          </a:xfrm>
          <a:prstGeom prst="rect">
            <a:avLst/>
          </a:prstGeom>
        </p:spPr>
      </p:pic>
      <p:pic>
        <p:nvPicPr>
          <p:cNvPr id="62" name="Graphic 52" descr="Gears">
            <a:extLst>
              <a:ext uri="{FF2B5EF4-FFF2-40B4-BE49-F238E27FC236}">
                <a16:creationId xmlns:a16="http://schemas.microsoft.com/office/drawing/2014/main" id="{62E76283-1650-4E7A-B781-97191BBC98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929821" y="4354284"/>
            <a:ext cx="470910" cy="470910"/>
          </a:xfrm>
          <a:prstGeom prst="rect">
            <a:avLst/>
          </a:prstGeom>
        </p:spPr>
      </p:pic>
      <p:sp>
        <p:nvSpPr>
          <p:cNvPr id="63" name="Rectangle 53">
            <a:extLst>
              <a:ext uri="{FF2B5EF4-FFF2-40B4-BE49-F238E27FC236}">
                <a16:creationId xmlns:a16="http://schemas.microsoft.com/office/drawing/2014/main" id="{0FB11861-04CC-47C3-AC45-36F66CA20C41}"/>
              </a:ext>
            </a:extLst>
          </p:cNvPr>
          <p:cNvSpPr/>
          <p:nvPr/>
        </p:nvSpPr>
        <p:spPr>
          <a:xfrm>
            <a:off x="3452739" y="2058539"/>
            <a:ext cx="26252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  <a:sym typeface="Wingdings" panose="05000000000000000000" pitchFamily="2" charset="2"/>
              </a:rPr>
              <a:t>Accesibles ≠ Abiertos 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  <a:sym typeface="Wingdings" panose="05000000000000000000" pitchFamily="2" charset="2"/>
              </a:rPr>
              <a:t>Autorizacion controlada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  <a:sym typeface="Wingdings" panose="05000000000000000000" pitchFamily="2" charset="2"/>
              </a:rPr>
              <a:t>Metadatos abiertos siempre</a:t>
            </a:r>
            <a:endParaRPr lang="en-US" sz="1400" dirty="0">
              <a:solidFill>
                <a:srgbClr val="39877E"/>
              </a:solidFill>
              <a:ea typeface="+mj-ea"/>
              <a:sym typeface="Wingdings" panose="05000000000000000000" pitchFamily="2" charset="2"/>
            </a:endParaRPr>
          </a:p>
          <a:p>
            <a:endParaRPr lang="en-US" dirty="0">
              <a:solidFill>
                <a:srgbClr val="39877E"/>
              </a:solidFill>
            </a:endParaRPr>
          </a:p>
        </p:txBody>
      </p:sp>
      <p:grpSp>
        <p:nvGrpSpPr>
          <p:cNvPr id="64" name="Group 54">
            <a:extLst>
              <a:ext uri="{FF2B5EF4-FFF2-40B4-BE49-F238E27FC236}">
                <a16:creationId xmlns:a16="http://schemas.microsoft.com/office/drawing/2014/main" id="{6D9F2E07-8722-4706-9CF9-984FF36FD71D}"/>
              </a:ext>
            </a:extLst>
          </p:cNvPr>
          <p:cNvGrpSpPr/>
          <p:nvPr/>
        </p:nvGrpSpPr>
        <p:grpSpPr>
          <a:xfrm>
            <a:off x="5021202" y="4899123"/>
            <a:ext cx="753456" cy="402091"/>
            <a:chOff x="4869379" y="4781060"/>
            <a:chExt cx="487681" cy="281946"/>
          </a:xfrm>
        </p:grpSpPr>
        <p:pic>
          <p:nvPicPr>
            <p:cNvPr id="65" name="Graphic 55" descr="Lock">
              <a:extLst>
                <a:ext uri="{FF2B5EF4-FFF2-40B4-BE49-F238E27FC236}">
                  <a16:creationId xmlns:a16="http://schemas.microsoft.com/office/drawing/2014/main" id="{157141A2-9E07-4420-BC98-0BE6B319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082740" y="4788686"/>
              <a:ext cx="274320" cy="274320"/>
            </a:xfrm>
            <a:prstGeom prst="rect">
              <a:avLst/>
            </a:prstGeom>
          </p:spPr>
        </p:pic>
        <p:pic>
          <p:nvPicPr>
            <p:cNvPr id="66" name="Graphic 56" descr="Unlock">
              <a:extLst>
                <a:ext uri="{FF2B5EF4-FFF2-40B4-BE49-F238E27FC236}">
                  <a16:creationId xmlns:a16="http://schemas.microsoft.com/office/drawing/2014/main" id="{5C330CB2-3C90-4D4A-AC6D-18817AC55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869379" y="4781060"/>
              <a:ext cx="274320" cy="274320"/>
            </a:xfrm>
            <a:prstGeom prst="rect">
              <a:avLst/>
            </a:prstGeom>
          </p:spPr>
        </p:pic>
      </p:grpSp>
      <p:sp>
        <p:nvSpPr>
          <p:cNvPr id="67" name="Rectangle 57">
            <a:extLst>
              <a:ext uri="{FF2B5EF4-FFF2-40B4-BE49-F238E27FC236}">
                <a16:creationId xmlns:a16="http://schemas.microsoft.com/office/drawing/2014/main" id="{1929A581-D252-4C48-A792-4C41122DFBA9}"/>
              </a:ext>
            </a:extLst>
          </p:cNvPr>
          <p:cNvSpPr/>
          <p:nvPr/>
        </p:nvSpPr>
        <p:spPr>
          <a:xfrm>
            <a:off x="5923993" y="2059926"/>
            <a:ext cx="3123069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Componentes machine-readable</a:t>
            </a:r>
          </a:p>
          <a:p>
            <a:pPr marL="742950" lvl="2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Formatos abiertos </a:t>
            </a:r>
          </a:p>
          <a:p>
            <a:pPr marL="742950" lvl="2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Estandares reconocidos</a:t>
            </a:r>
          </a:p>
          <a:p>
            <a:pPr marL="742950" lvl="2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Datos enlazados e integrables</a:t>
            </a:r>
          </a:p>
        </p:txBody>
      </p:sp>
      <p:sp>
        <p:nvSpPr>
          <p:cNvPr id="68" name="Rectangle 58">
            <a:extLst>
              <a:ext uri="{FF2B5EF4-FFF2-40B4-BE49-F238E27FC236}">
                <a16:creationId xmlns:a16="http://schemas.microsoft.com/office/drawing/2014/main" id="{3050806E-17C9-4CC8-8017-5D14BC149997}"/>
              </a:ext>
            </a:extLst>
          </p:cNvPr>
          <p:cNvSpPr/>
          <p:nvPr/>
        </p:nvSpPr>
        <p:spPr>
          <a:xfrm>
            <a:off x="9029142" y="2060477"/>
            <a:ext cx="2616174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Procedencia de los datos</a:t>
            </a:r>
          </a:p>
          <a:p>
            <a:pPr marL="742950" lvl="2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Trazabilidad y linaje</a:t>
            </a:r>
          </a:p>
          <a:p>
            <a:pPr marL="742950" lvl="2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Reconocimiento</a:t>
            </a:r>
          </a:p>
          <a:p>
            <a:pPr marL="285750" lvl="1" indent="-285750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39877E"/>
                </a:solidFill>
                <a:ea typeface="+mj-ea"/>
              </a:rPr>
              <a:t>Licencia de uso</a:t>
            </a:r>
            <a:endParaRPr lang="en-US" sz="1400" dirty="0">
              <a:solidFill>
                <a:srgbClr val="39877E"/>
              </a:solidFill>
              <a:ea typeface="+mj-ea"/>
            </a:endParaRPr>
          </a:p>
        </p:txBody>
      </p:sp>
      <p:sp>
        <p:nvSpPr>
          <p:cNvPr id="69" name="TextBox 60">
            <a:extLst>
              <a:ext uri="{FF2B5EF4-FFF2-40B4-BE49-F238E27FC236}">
                <a16:creationId xmlns:a16="http://schemas.microsoft.com/office/drawing/2014/main" id="{750F7B7A-9DB4-450A-9D9A-B7A8550CD924}"/>
              </a:ext>
            </a:extLst>
          </p:cNvPr>
          <p:cNvSpPr txBox="1"/>
          <p:nvPr/>
        </p:nvSpPr>
        <p:spPr>
          <a:xfrm>
            <a:off x="8116279" y="4216427"/>
            <a:ext cx="3205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chemeClr val="bg1"/>
                </a:solidFill>
              </a:rPr>
              <a:t>Quien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200" b="1" dirty="0">
                <a:solidFill>
                  <a:schemeClr val="bg1"/>
                </a:solidFill>
              </a:rPr>
              <a:t>crea los datos?</a:t>
            </a:r>
            <a:endParaRPr lang="nl-BE" sz="1200" dirty="0">
              <a:solidFill>
                <a:schemeClr val="bg1"/>
              </a:solidFill>
            </a:endParaRPr>
          </a:p>
          <a:p>
            <a:r>
              <a:rPr lang="nl-BE" sz="1400" b="1" dirty="0">
                <a:solidFill>
                  <a:schemeClr val="bg1"/>
                </a:solidFill>
              </a:rPr>
              <a:t>Que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200" b="1" dirty="0">
                <a:solidFill>
                  <a:schemeClr val="bg1"/>
                </a:solidFill>
              </a:rPr>
              <a:t>contienen los archivos?</a:t>
            </a:r>
          </a:p>
          <a:p>
            <a:r>
              <a:rPr lang="nl-BE" sz="1400" b="1" dirty="0">
                <a:solidFill>
                  <a:schemeClr val="bg1"/>
                </a:solidFill>
              </a:rPr>
              <a:t>Cuando</a:t>
            </a:r>
            <a:r>
              <a:rPr lang="nl-BE" sz="1200" b="1" dirty="0">
                <a:solidFill>
                  <a:schemeClr val="bg1"/>
                </a:solidFill>
              </a:rPr>
              <a:t> y </a:t>
            </a:r>
            <a:r>
              <a:rPr lang="nl-BE" sz="1400" b="1" dirty="0">
                <a:solidFill>
                  <a:schemeClr val="bg1"/>
                </a:solidFill>
              </a:rPr>
              <a:t>donde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200" b="1" dirty="0">
                <a:solidFill>
                  <a:schemeClr val="bg1"/>
                </a:solidFill>
              </a:rPr>
              <a:t>se generaron los datos?</a:t>
            </a:r>
          </a:p>
          <a:p>
            <a:r>
              <a:rPr lang="nl-BE" sz="1400" b="1" dirty="0">
                <a:solidFill>
                  <a:schemeClr val="bg1"/>
                </a:solidFill>
              </a:rPr>
              <a:t>Por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400" b="1" dirty="0">
                <a:solidFill>
                  <a:schemeClr val="bg1"/>
                </a:solidFill>
              </a:rPr>
              <a:t>que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200" b="1" dirty="0">
                <a:solidFill>
                  <a:schemeClr val="bg1"/>
                </a:solidFill>
              </a:rPr>
              <a:t>se crearon los datos?</a:t>
            </a:r>
          </a:p>
          <a:p>
            <a:r>
              <a:rPr lang="nl-BE" sz="1400" b="1" dirty="0">
                <a:solidFill>
                  <a:schemeClr val="bg1"/>
                </a:solidFill>
              </a:rPr>
              <a:t>Como</a:t>
            </a:r>
            <a:r>
              <a:rPr lang="nl-BE" sz="1600" b="1" dirty="0">
                <a:solidFill>
                  <a:schemeClr val="bg1"/>
                </a:solidFill>
              </a:rPr>
              <a:t> </a:t>
            </a:r>
            <a:r>
              <a:rPr lang="nl-BE" sz="1200" b="1" dirty="0">
                <a:solidFill>
                  <a:schemeClr val="bg1"/>
                </a:solidFill>
              </a:rPr>
              <a:t>se generaron los datos?</a:t>
            </a:r>
            <a:endParaRPr lang="nl-BE" sz="1200" dirty="0">
              <a:solidFill>
                <a:schemeClr val="bg1"/>
              </a:solidFill>
            </a:endParaRPr>
          </a:p>
        </p:txBody>
      </p:sp>
      <p:pic>
        <p:nvPicPr>
          <p:cNvPr id="70" name="Graphic 61" descr="Transfer">
            <a:extLst>
              <a:ext uri="{FF2B5EF4-FFF2-40B4-BE49-F238E27FC236}">
                <a16:creationId xmlns:a16="http://schemas.microsoft.com/office/drawing/2014/main" id="{AB69087A-C200-45BF-8A06-D969A1CC762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20386500">
            <a:off x="7059875" y="4100460"/>
            <a:ext cx="863289" cy="470910"/>
          </a:xfrm>
          <a:prstGeom prst="rect">
            <a:avLst/>
          </a:prstGeom>
        </p:spPr>
      </p:pic>
      <p:sp>
        <p:nvSpPr>
          <p:cNvPr id="71" name="Rectangle 62">
            <a:extLst>
              <a:ext uri="{FF2B5EF4-FFF2-40B4-BE49-F238E27FC236}">
                <a16:creationId xmlns:a16="http://schemas.microsoft.com/office/drawing/2014/main" id="{CDFABDA1-75B4-4283-84EF-1F74821519FC}"/>
              </a:ext>
            </a:extLst>
          </p:cNvPr>
          <p:cNvSpPr/>
          <p:nvPr/>
        </p:nvSpPr>
        <p:spPr>
          <a:xfrm>
            <a:off x="7739090" y="3799259"/>
            <a:ext cx="2113706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SzPct val="130000"/>
            </a:pPr>
            <a:r>
              <a:rPr lang="nl-BE" sz="1600" b="1" dirty="0">
                <a:solidFill>
                  <a:srgbClr val="354D9B"/>
                </a:solidFill>
                <a:ea typeface="+mj-ea"/>
                <a:cs typeface="Fira Sans Regular"/>
              </a:rPr>
              <a:t>(META)DATOS</a:t>
            </a:r>
            <a:endParaRPr lang="en-US" sz="2400" b="1" dirty="0">
              <a:solidFill>
                <a:srgbClr val="354D9B"/>
              </a:solidFill>
            </a:endParaRPr>
          </a:p>
        </p:txBody>
      </p:sp>
      <p:pic>
        <p:nvPicPr>
          <p:cNvPr id="72" name="Picture 2" descr="About CC Licenses - Creative Commons">
            <a:extLst>
              <a:ext uri="{FF2B5EF4-FFF2-40B4-BE49-F238E27FC236}">
                <a16:creationId xmlns:a16="http://schemas.microsoft.com/office/drawing/2014/main" id="{96DA70A8-876C-4A70-90BD-49383ECC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57" y="5651370"/>
            <a:ext cx="879305" cy="3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phic 50" descr="Line arrow Straight">
            <a:extLst>
              <a:ext uri="{FF2B5EF4-FFF2-40B4-BE49-F238E27FC236}">
                <a16:creationId xmlns:a16="http://schemas.microsoft.com/office/drawing/2014/main" id="{3174F57B-C4B9-4F62-B6E9-300DE5337C8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 rot="10800000">
            <a:off x="5002005" y="4595805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69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40" y="6217920"/>
            <a:ext cx="639436" cy="374904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b="0" dirty="0">
                <a:solidFill>
                  <a:srgbClr val="565656"/>
                </a:solidFill>
                <a:latin typeface="Calibri Light"/>
              </a:rPr>
              <a:t>2/2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31" name="Graphic 27" descr="User">
            <a:extLst>
              <a:ext uri="{FF2B5EF4-FFF2-40B4-BE49-F238E27FC236}">
                <a16:creationId xmlns:a16="http://schemas.microsoft.com/office/drawing/2014/main" id="{56C0B5E3-F7B9-42F0-AB56-98A957DE0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5860" y="5318095"/>
            <a:ext cx="753455" cy="753455"/>
          </a:xfrm>
          <a:prstGeom prst="rect">
            <a:avLst/>
          </a:prstGeom>
        </p:spPr>
      </p:pic>
      <p:sp>
        <p:nvSpPr>
          <p:cNvPr id="74" name="Text Box 3">
            <a:extLst>
              <a:ext uri="{FF2B5EF4-FFF2-40B4-BE49-F238E27FC236}">
                <a16:creationId xmlns:a16="http://schemas.microsoft.com/office/drawing/2014/main" id="{5000EDCD-281E-429D-B4F9-B3EBAD79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113" y="776322"/>
            <a:ext cx="887113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500" b="0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rPr>
              <a:t>F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9855"/>
              </a:solidFill>
              <a:effectLst/>
            </a:endParaRPr>
          </a:p>
        </p:txBody>
      </p:sp>
      <p:sp>
        <p:nvSpPr>
          <p:cNvPr id="75" name="Text Box 3">
            <a:extLst>
              <a:ext uri="{FF2B5EF4-FFF2-40B4-BE49-F238E27FC236}">
                <a16:creationId xmlns:a16="http://schemas.microsoft.com/office/drawing/2014/main" id="{4CC34ABD-48AC-469D-9866-286C30691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990" y="776322"/>
            <a:ext cx="1032136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500" b="0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rPr>
              <a:t>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9855"/>
              </a:solidFill>
              <a:effectLst/>
            </a:endParaRPr>
          </a:p>
        </p:txBody>
      </p:sp>
      <p:sp>
        <p:nvSpPr>
          <p:cNvPr id="77" name="Text Box 3">
            <a:extLst>
              <a:ext uri="{FF2B5EF4-FFF2-40B4-BE49-F238E27FC236}">
                <a16:creationId xmlns:a16="http://schemas.microsoft.com/office/drawing/2014/main" id="{612217A1-199A-4B7E-BFFF-749AC114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657" y="781109"/>
            <a:ext cx="792856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500" b="0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rPr>
              <a:t>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9855"/>
              </a:solidFill>
              <a:effectLst/>
            </a:endParaRPr>
          </a:p>
        </p:txBody>
      </p:sp>
      <p:sp>
        <p:nvSpPr>
          <p:cNvPr id="78" name="Text Box 3">
            <a:extLst>
              <a:ext uri="{FF2B5EF4-FFF2-40B4-BE49-F238E27FC236}">
                <a16:creationId xmlns:a16="http://schemas.microsoft.com/office/drawing/2014/main" id="{681A5447-895C-4F81-BDF9-854397D18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509" y="776322"/>
            <a:ext cx="951150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500" b="0" i="0" u="none" strike="noStrike" cap="none" normalizeH="0" baseline="0" dirty="0">
                <a:ln>
                  <a:noFill/>
                </a:ln>
                <a:solidFill>
                  <a:srgbClr val="009855"/>
                </a:solidFill>
                <a:effectLst/>
              </a:rPr>
              <a:t>R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9855"/>
              </a:solidFill>
              <a:effectLst/>
            </a:endParaRPr>
          </a:p>
        </p:txBody>
      </p:sp>
      <p:sp>
        <p:nvSpPr>
          <p:cNvPr id="79" name="TextBox 10">
            <a:extLst>
              <a:ext uri="{FF2B5EF4-FFF2-40B4-BE49-F238E27FC236}">
                <a16:creationId xmlns:a16="http://schemas.microsoft.com/office/drawing/2014/main" id="{9BE09998-0094-401A-BDA9-EFF654262EAE}"/>
              </a:ext>
            </a:extLst>
          </p:cNvPr>
          <p:cNvSpPr txBox="1"/>
          <p:nvPr/>
        </p:nvSpPr>
        <p:spPr>
          <a:xfrm>
            <a:off x="4523659" y="1736539"/>
            <a:ext cx="221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354D9B"/>
                </a:solidFill>
              </a:rPr>
              <a:t>data</a:t>
            </a:r>
            <a:endParaRPr lang="en-US" sz="3200" b="1" dirty="0">
              <a:solidFill>
                <a:srgbClr val="354D9B"/>
              </a:solidFill>
            </a:endParaRPr>
          </a:p>
        </p:txBody>
      </p:sp>
      <p:sp>
        <p:nvSpPr>
          <p:cNvPr id="80" name="Rectangle 2">
            <a:extLst>
              <a:ext uri="{FF2B5EF4-FFF2-40B4-BE49-F238E27FC236}">
                <a16:creationId xmlns:a16="http://schemas.microsoft.com/office/drawing/2014/main" id="{95E17A0C-13AF-4051-9B93-F2F3C8D588B6}"/>
              </a:ext>
            </a:extLst>
          </p:cNvPr>
          <p:cNvSpPr/>
          <p:nvPr/>
        </p:nvSpPr>
        <p:spPr>
          <a:xfrm>
            <a:off x="1162684" y="2671923"/>
            <a:ext cx="8743316" cy="342900"/>
          </a:xfrm>
          <a:prstGeom prst="rect">
            <a:avLst/>
          </a:prstGeom>
          <a:solidFill>
            <a:srgbClr val="354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54D9B"/>
              </a:solidFill>
            </a:endParaRP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B2BC8201-C94B-4F3F-9E9F-631F9B353A32}"/>
              </a:ext>
            </a:extLst>
          </p:cNvPr>
          <p:cNvSpPr/>
          <p:nvPr/>
        </p:nvSpPr>
        <p:spPr>
          <a:xfrm>
            <a:off x="1162683" y="2671923"/>
            <a:ext cx="3360976" cy="342900"/>
          </a:xfrm>
          <a:prstGeom prst="rect">
            <a:avLst/>
          </a:prstGeom>
          <a:solidFill>
            <a:srgbClr val="009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855"/>
              </a:solidFill>
            </a:endParaRPr>
          </a:p>
        </p:txBody>
      </p:sp>
      <p:sp>
        <p:nvSpPr>
          <p:cNvPr id="82" name="Rectangle 21">
            <a:extLst>
              <a:ext uri="{FF2B5EF4-FFF2-40B4-BE49-F238E27FC236}">
                <a16:creationId xmlns:a16="http://schemas.microsoft.com/office/drawing/2014/main" id="{85B80FBF-20F9-4572-BFA3-DAB8B7E9BAC6}"/>
              </a:ext>
            </a:extLst>
          </p:cNvPr>
          <p:cNvSpPr/>
          <p:nvPr/>
        </p:nvSpPr>
        <p:spPr>
          <a:xfrm>
            <a:off x="1162683" y="2671923"/>
            <a:ext cx="3552191" cy="342900"/>
          </a:xfrm>
          <a:prstGeom prst="rect">
            <a:avLst/>
          </a:prstGeom>
          <a:solidFill>
            <a:srgbClr val="009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id="{FC3E2428-B7F8-479F-AA65-B625C2D7A191}"/>
              </a:ext>
            </a:extLst>
          </p:cNvPr>
          <p:cNvSpPr txBox="1"/>
          <p:nvPr/>
        </p:nvSpPr>
        <p:spPr>
          <a:xfrm>
            <a:off x="1165813" y="2683366"/>
            <a:ext cx="2872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bg1"/>
                </a:solidFill>
              </a:rPr>
              <a:t>FAIR es un espectro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2B6A85C-F200-4AC9-9FA5-B1509299F15A}"/>
              </a:ext>
            </a:extLst>
          </p:cNvPr>
          <p:cNvGrpSpPr/>
          <p:nvPr/>
        </p:nvGrpSpPr>
        <p:grpSpPr>
          <a:xfrm>
            <a:off x="5478698" y="3172929"/>
            <a:ext cx="5814142" cy="2642656"/>
            <a:chOff x="4523659" y="3223730"/>
            <a:chExt cx="5882173" cy="2642656"/>
          </a:xfrm>
        </p:grpSpPr>
        <p:sp>
          <p:nvSpPr>
            <p:cNvPr id="89" name="Rounded Rectangle 10">
              <a:extLst>
                <a:ext uri="{FF2B5EF4-FFF2-40B4-BE49-F238E27FC236}">
                  <a16:creationId xmlns:a16="http://schemas.microsoft.com/office/drawing/2014/main" id="{9A8E3D86-67D6-4595-A77D-A783D3AAE5EB}"/>
                </a:ext>
              </a:extLst>
            </p:cNvPr>
            <p:cNvSpPr/>
            <p:nvPr/>
          </p:nvSpPr>
          <p:spPr>
            <a:xfrm>
              <a:off x="4523659" y="3684711"/>
              <a:ext cx="5882173" cy="2181675"/>
            </a:xfrm>
            <a:prstGeom prst="roundRect">
              <a:avLst/>
            </a:prstGeom>
            <a:solidFill>
              <a:srgbClr val="39877E">
                <a:alpha val="57000"/>
              </a:srgbClr>
            </a:solidFill>
            <a:ln w="10160">
              <a:solidFill>
                <a:srgbClr val="BEE6D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≠ </a:t>
              </a:r>
              <a:r>
                <a:rPr lang="en-US" sz="3200" b="1" dirty="0" err="1">
                  <a:solidFill>
                    <a:schemeClr val="bg1"/>
                  </a:solidFill>
                </a:rPr>
                <a:t>Datos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Abiertos</a:t>
              </a:r>
              <a:br>
                <a:rPr lang="en-US" sz="3200" b="1" dirty="0">
                  <a:solidFill>
                    <a:schemeClr val="bg1"/>
                  </a:solidFill>
                </a:rPr>
              </a:br>
              <a:endParaRPr lang="en-US" sz="3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400" i="1" dirty="0">
                  <a:solidFill>
                    <a:schemeClr val="bg1"/>
                  </a:solidFill>
                </a:rPr>
                <a:t>Tan </a:t>
              </a:r>
              <a:r>
                <a:rPr lang="en-US" sz="2400" i="1" dirty="0" err="1">
                  <a:solidFill>
                    <a:schemeClr val="bg1"/>
                  </a:solidFill>
                </a:rPr>
                <a:t>abiertos</a:t>
              </a:r>
              <a:r>
                <a:rPr lang="en-US" sz="2400" i="1" dirty="0">
                  <a:solidFill>
                    <a:schemeClr val="bg1"/>
                  </a:solidFill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</a:rPr>
                <a:t>como</a:t>
              </a:r>
              <a:r>
                <a:rPr lang="en-US" sz="2400" i="1" dirty="0">
                  <a:solidFill>
                    <a:schemeClr val="bg1"/>
                  </a:solidFill>
                </a:rPr>
                <a:t> sea </a:t>
              </a:r>
              <a:r>
                <a:rPr lang="en-US" sz="2400" i="1" dirty="0" err="1">
                  <a:solidFill>
                    <a:schemeClr val="bg1"/>
                  </a:solidFill>
                </a:rPr>
                <a:t>posible</a:t>
              </a:r>
              <a:r>
                <a:rPr lang="en-US" sz="2400" i="1" dirty="0">
                  <a:solidFill>
                    <a:schemeClr val="bg1"/>
                  </a:solidFill>
                </a:rPr>
                <a:t>, </a:t>
              </a:r>
            </a:p>
            <a:p>
              <a:pPr algn="ctr"/>
              <a:r>
                <a:rPr lang="en-US" sz="2400" i="1" dirty="0">
                  <a:solidFill>
                    <a:schemeClr val="bg1"/>
                  </a:solidFill>
                </a:rPr>
                <a:t>tan </a:t>
              </a:r>
              <a:r>
                <a:rPr lang="en-US" sz="2400" i="1" dirty="0" err="1">
                  <a:solidFill>
                    <a:schemeClr val="bg1"/>
                  </a:solidFill>
                </a:rPr>
                <a:t>cerrados</a:t>
              </a:r>
              <a:r>
                <a:rPr lang="en-US" sz="2400" i="1" dirty="0">
                  <a:solidFill>
                    <a:schemeClr val="bg1"/>
                  </a:solidFill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</a:rPr>
                <a:t>como</a:t>
              </a:r>
              <a:r>
                <a:rPr lang="en-US" sz="2400" i="1" dirty="0">
                  <a:solidFill>
                    <a:schemeClr val="bg1"/>
                  </a:solidFill>
                </a:rPr>
                <a:t> sea </a:t>
              </a:r>
              <a:r>
                <a:rPr lang="en-US" sz="2400" i="1" dirty="0" err="1">
                  <a:solidFill>
                    <a:schemeClr val="bg1"/>
                  </a:solidFill>
                </a:rPr>
                <a:t>necesario</a:t>
              </a:r>
              <a:endParaRPr lang="en-US" sz="2400" i="1" dirty="0">
                <a:solidFill>
                  <a:schemeClr val="bg1"/>
                </a:solidFill>
              </a:endParaRPr>
            </a:p>
            <a:p>
              <a:pPr algn="ctr"/>
              <a:endParaRPr sz="2400" dirty="0"/>
            </a:p>
          </p:txBody>
        </p:sp>
        <p:pic>
          <p:nvPicPr>
            <p:cNvPr id="88" name="Graphic 27" descr="Exclamation mark">
              <a:extLst>
                <a:ext uri="{FF2B5EF4-FFF2-40B4-BE49-F238E27FC236}">
                  <a16:creationId xmlns:a16="http://schemas.microsoft.com/office/drawing/2014/main" id="{3EA5D34A-CCD7-4A5D-A244-059ABEA7E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69893">
              <a:off x="7548431" y="3223730"/>
              <a:ext cx="1238896" cy="1238896"/>
            </a:xfrm>
            <a:prstGeom prst="rect">
              <a:avLst/>
            </a:prstGeom>
          </p:spPr>
        </p:pic>
      </p:grpSp>
      <p:pic>
        <p:nvPicPr>
          <p:cNvPr id="91" name="Picture 18" descr="A bug with a diamond&#10;&#10;Description automatically generated with medium confidence">
            <a:extLst>
              <a:ext uri="{FF2B5EF4-FFF2-40B4-BE49-F238E27FC236}">
                <a16:creationId xmlns:a16="http://schemas.microsoft.com/office/drawing/2014/main" id="{8E4F73C3-E67D-47B2-86ED-6F5CDDD97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0" y="3366382"/>
            <a:ext cx="4185458" cy="2511275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Los principios de datos FAIR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6310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565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rgbClr val="61A150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C87E9C-BBCA-4076-BA6E-210B121EC21E}"/>
              </a:ext>
            </a:extLst>
          </p:cNvPr>
          <p:cNvSpPr>
            <a:spLocks/>
          </p:cNvSpPr>
          <p:nvPr/>
        </p:nvSpPr>
        <p:spPr>
          <a:xfrm>
            <a:off x="353616" y="2663825"/>
            <a:ext cx="2790000" cy="103505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crisis de la </a:t>
            </a:r>
            <a:r>
              <a:rPr lang="en-GB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reproducibilidad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E2EA8-F5B9-4E68-91F5-4B74242629F9}"/>
              </a:ext>
            </a:extLst>
          </p:cNvPr>
          <p:cNvSpPr>
            <a:spLocks/>
          </p:cNvSpPr>
          <p:nvPr/>
        </p:nvSpPr>
        <p:spPr>
          <a:xfrm>
            <a:off x="3251872" y="2663825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ser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eficiente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62FC3-BEE4-489D-8295-CEFAD70294E6}"/>
              </a:ext>
            </a:extLst>
          </p:cNvPr>
          <p:cNvSpPr>
            <a:spLocks/>
          </p:cNvSpPr>
          <p:nvPr/>
        </p:nvSpPr>
        <p:spPr>
          <a:xfrm>
            <a:off x="9048385" y="2650787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Biodiversity Information Facility (GBIF)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41EC66-ECE8-4143-866A-2A14086211EC}"/>
              </a:ext>
            </a:extLst>
          </p:cNvPr>
          <p:cNvSpPr>
            <a:spLocks/>
          </p:cNvSpPr>
          <p:nvPr/>
        </p:nvSpPr>
        <p:spPr>
          <a:xfrm>
            <a:off x="6143043" y="2648313"/>
            <a:ext cx="2790000" cy="1043782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ciclo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vida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67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41EC66-ECE8-4143-866A-2A14086211EC}"/>
              </a:ext>
            </a:extLst>
          </p:cNvPr>
          <p:cNvSpPr>
            <a:spLocks/>
          </p:cNvSpPr>
          <p:nvPr/>
        </p:nvSpPr>
        <p:spPr>
          <a:xfrm>
            <a:off x="6143043" y="2648313"/>
            <a:ext cx="2790000" cy="1043782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ciclo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vida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15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27066761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Plan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Muestreo 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Procesamiento y análisis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Preservación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Publicación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Reutilización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1/6: Plan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1955848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Plan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3EE26FDD-BC98-477C-8252-0FA8A488F1D2}"/>
              </a:ext>
            </a:extLst>
          </p:cNvPr>
          <p:cNvSpPr txBox="1"/>
          <p:nvPr/>
        </p:nvSpPr>
        <p:spPr>
          <a:xfrm>
            <a:off x="5488424" y="3216424"/>
            <a:ext cx="1071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rPr>
              <a:t>El ciclo de la vida</a:t>
            </a:r>
          </a:p>
          <a:p>
            <a:pPr algn="ctr"/>
            <a:r>
              <a:rPr lang="nl-B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rPr>
              <a:t>(de los datos)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Sofia Pro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28A4E29-1806-4FB3-839A-950D632DA35B}"/>
              </a:ext>
            </a:extLst>
          </p:cNvPr>
          <p:cNvSpPr txBox="1"/>
          <p:nvPr/>
        </p:nvSpPr>
        <p:spPr>
          <a:xfrm>
            <a:off x="8594779" y="1290417"/>
            <a:ext cx="301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rgbClr val="666666"/>
                </a:solidFill>
                <a:latin typeface="Sofia Pro"/>
              </a:rPr>
              <a:t>- Plan de Gestión de Datos</a:t>
            </a:r>
          </a:p>
        </p:txBody>
      </p:sp>
    </p:spTree>
    <p:extLst>
      <p:ext uri="{BB962C8B-B14F-4D97-AF65-F5344CB8AC3E}">
        <p14:creationId xmlns:p14="http://schemas.microsoft.com/office/powerpoint/2010/main" val="39874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6908112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1/11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752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1/6: Plan - PGD</a:t>
            </a:r>
            <a:endParaRPr lang="pt-PT"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33E3892E-4D0B-44E6-87DC-D46DC8DF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373" y="4529195"/>
            <a:ext cx="5540693" cy="1249920"/>
          </a:xfrm>
          <a:prstGeom prst="rect">
            <a:avLst/>
          </a:prstGeom>
        </p:spPr>
      </p:pic>
      <p:pic>
        <p:nvPicPr>
          <p:cNvPr id="29" name="Google Shape;118;p17">
            <a:extLst>
              <a:ext uri="{FF2B5EF4-FFF2-40B4-BE49-F238E27FC236}">
                <a16:creationId xmlns:a16="http://schemas.microsoft.com/office/drawing/2014/main" id="{525643A2-4550-4F8B-8A64-6A04D22A1E1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1153" y="1252820"/>
            <a:ext cx="4370666" cy="319577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5DD3A40F-330F-4331-B157-C8926166E3BE}"/>
              </a:ext>
            </a:extLst>
          </p:cNvPr>
          <p:cNvSpPr txBox="1"/>
          <p:nvPr/>
        </p:nvSpPr>
        <p:spPr>
          <a:xfrm>
            <a:off x="7828105" y="2828717"/>
            <a:ext cx="4077891" cy="145229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s-ES" sz="2000" b="1" dirty="0">
                <a:solidFill>
                  <a:srgbClr val="666666"/>
                </a:solidFill>
                <a:latin typeface="Calibri Light"/>
              </a:rPr>
              <a:t>- Documento “vivo” y formal</a:t>
            </a:r>
            <a:br>
              <a:rPr lang="es-ES" sz="2000" b="1" dirty="0">
                <a:solidFill>
                  <a:srgbClr val="666666"/>
                </a:solidFill>
                <a:latin typeface="Calibri Light"/>
              </a:rPr>
            </a:br>
            <a:endParaRPr lang="es-ES" sz="2000" b="1" dirty="0">
              <a:solidFill>
                <a:srgbClr val="666666"/>
              </a:solidFill>
              <a:latin typeface="Calibri Light"/>
            </a:endParaRPr>
          </a:p>
          <a:p>
            <a:pPr algn="l"/>
            <a:r>
              <a:rPr lang="es-ES" sz="2000" b="1" dirty="0">
                <a:solidFill>
                  <a:srgbClr val="666666"/>
                </a:solidFill>
                <a:latin typeface="Calibri Light"/>
              </a:rPr>
              <a:t>- Plantillas disponibles online</a:t>
            </a:r>
            <a:endParaRPr sz="2000" b="1" dirty="0">
              <a:solidFill>
                <a:srgbClr val="666666"/>
              </a:solidFill>
              <a:latin typeface="Calibri Light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28D92012-49DE-470A-9498-023A7856843E}"/>
              </a:ext>
            </a:extLst>
          </p:cNvPr>
          <p:cNvSpPr txBox="1"/>
          <p:nvPr/>
        </p:nvSpPr>
        <p:spPr>
          <a:xfrm>
            <a:off x="497948" y="6287369"/>
            <a:ext cx="5863872" cy="6400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s-ES" sz="900" dirty="0">
                <a:solidFill>
                  <a:srgbClr val="565656"/>
                </a:solidFill>
                <a:latin typeface="Calibri Light"/>
              </a:rPr>
              <a:t>De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Digital.CSIC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, O., &amp; Bernal, I. (2020). Plantilla de DIGITAL.CSIC para hacer planes de gestión de datos en proyectos H2020. CSIC - URICI. http://doi.org/10.20350/DIGITALCSIC/12509</a:t>
            </a:r>
          </a:p>
          <a:p>
            <a:r>
              <a:rPr lang="es-ES" sz="900" dirty="0">
                <a:solidFill>
                  <a:srgbClr val="565656"/>
                </a:solidFill>
                <a:latin typeface="Calibri Light"/>
              </a:rPr>
              <a:t>DMPonline.be. (s.f.). DMP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Templates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.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Belnet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. Recuperado el 9 de junio de 2026, de https://dmponline.be/public_templates</a:t>
            </a:r>
            <a:endParaRPr sz="90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75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/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Plan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Muestreo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Procesamiento y análisis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Preservación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Publicación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Reutilización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2/6: Muestreo</a:t>
            </a:r>
            <a:endParaRPr lang="pt-PT"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49329422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127697" y="3429000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Muestreo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C6C855F4-F581-49D4-A39F-60CFEC4DC8EF}"/>
              </a:ext>
            </a:extLst>
          </p:cNvPr>
          <p:cNvSpPr txBox="1"/>
          <p:nvPr/>
        </p:nvSpPr>
        <p:spPr>
          <a:xfrm>
            <a:off x="8594779" y="3117253"/>
            <a:ext cx="3597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62C0A2"/>
                </a:solidFill>
              </a:rPr>
              <a:t>Metadatos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62C0A2"/>
                </a:solidFill>
              </a:rPr>
              <a:t>Estandares y vocabularios controlados</a:t>
            </a:r>
          </a:p>
        </p:txBody>
      </p:sp>
    </p:spTree>
    <p:extLst>
      <p:ext uri="{BB962C8B-B14F-4D97-AF65-F5344CB8AC3E}">
        <p14:creationId xmlns:p14="http://schemas.microsoft.com/office/powerpoint/2010/main" val="42252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rgbClr val="61A150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C87E9C-BBCA-4076-BA6E-210B121EC21E}"/>
              </a:ext>
            </a:extLst>
          </p:cNvPr>
          <p:cNvSpPr>
            <a:spLocks/>
          </p:cNvSpPr>
          <p:nvPr/>
        </p:nvSpPr>
        <p:spPr>
          <a:xfrm>
            <a:off x="353616" y="2663825"/>
            <a:ext cx="2790000" cy="103505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crisis de la </a:t>
            </a:r>
            <a:r>
              <a:rPr lang="en-GB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reproducibilidad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E2EA8-F5B9-4E68-91F5-4B74242629F9}"/>
              </a:ext>
            </a:extLst>
          </p:cNvPr>
          <p:cNvSpPr>
            <a:spLocks/>
          </p:cNvSpPr>
          <p:nvPr/>
        </p:nvSpPr>
        <p:spPr>
          <a:xfrm>
            <a:off x="3251872" y="2663825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ser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eficiente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62FC3-BEE4-489D-8295-CEFAD70294E6}"/>
              </a:ext>
            </a:extLst>
          </p:cNvPr>
          <p:cNvSpPr>
            <a:spLocks/>
          </p:cNvSpPr>
          <p:nvPr/>
        </p:nvSpPr>
        <p:spPr>
          <a:xfrm>
            <a:off x="9048385" y="2650787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Biodiversity Information Facility (GBIF)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41EC66-ECE8-4143-866A-2A14086211EC}"/>
              </a:ext>
            </a:extLst>
          </p:cNvPr>
          <p:cNvSpPr>
            <a:spLocks/>
          </p:cNvSpPr>
          <p:nvPr/>
        </p:nvSpPr>
        <p:spPr>
          <a:xfrm>
            <a:off x="6143043" y="2648313"/>
            <a:ext cx="2790000" cy="1043782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ciclo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vida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911E-6 0.05185 L 1.2911E-6 1.1111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185 L 0 4.81481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418E-7 0.05185 L 5.81418E-7 -2.77778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731E-6 0.05185 L 3.81731E-6 4.25926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0" grpId="0" animBg="1"/>
      <p:bldP spid="50" grpId="1" animBg="1"/>
      <p:bldP spid="61" grpId="0" animBg="1"/>
      <p:bldP spid="51" grpId="0" animBg="1"/>
      <p:bldP spid="51" grpId="1" animBg="1"/>
      <p:bldP spid="63" grpId="0" animBg="1"/>
      <p:bldP spid="53" grpId="0" animBg="1"/>
      <p:bldP spid="53" grpId="1" animBg="1"/>
      <p:bldP spid="62" grpId="0" animBg="1"/>
      <p:bldP spid="52" grpId="0" animBg="1"/>
      <p:bldP spid="5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9F84797F-52B4-4179-841D-6983FF60E53D}"/>
              </a:ext>
            </a:extLst>
          </p:cNvPr>
          <p:cNvSpPr/>
          <p:nvPr/>
        </p:nvSpPr>
        <p:spPr>
          <a:xfrm>
            <a:off x="694944" y="1684160"/>
            <a:ext cx="5344636" cy="198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lnSpc>
                <a:spcPct val="150000"/>
              </a:lnSpc>
              <a:spcBef>
                <a:spcPct val="0"/>
              </a:spcBef>
              <a:buSzPct val="130000"/>
            </a:pPr>
            <a:r>
              <a:rPr lang="nl-BE" sz="2400" b="1" dirty="0">
                <a:solidFill>
                  <a:srgbClr val="3E7F7F"/>
                </a:solidFill>
              </a:rPr>
              <a:t>Tres niveles</a:t>
            </a: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3EB38F"/>
                </a:solidFill>
              </a:rPr>
              <a:t>Proyecto (directorio)</a:t>
            </a:r>
            <a:endParaRPr lang="nl-BE" sz="2000" b="1" dirty="0">
              <a:solidFill>
                <a:srgbClr val="3EB38F"/>
              </a:solidFill>
              <a:ea typeface="+mj-ea"/>
            </a:endParaRP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3EB38F"/>
                </a:solidFill>
                <a:ea typeface="+mj-ea"/>
              </a:rPr>
              <a:t>Archivos (convención nominal,  LEEME)</a:t>
            </a: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3EB38F"/>
                </a:solidFill>
                <a:ea typeface="+mj-ea"/>
              </a:rPr>
              <a:t>Estándares y vocabularios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768C12D4-A130-4477-BBD9-112A0972A058}"/>
              </a:ext>
            </a:extLst>
          </p:cNvPr>
          <p:cNvSpPr/>
          <p:nvPr/>
        </p:nvSpPr>
        <p:spPr>
          <a:xfrm>
            <a:off x="694944" y="4849184"/>
            <a:ext cx="10652760" cy="928552"/>
          </a:xfrm>
          <a:prstGeom prst="roundRect">
            <a:avLst/>
          </a:prstGeom>
          <a:solidFill>
            <a:srgbClr val="EEFAF6"/>
          </a:solidFill>
          <a:ln w="10160">
            <a:solidFill>
              <a:srgbClr val="BEE6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rgbClr val="3E7F7F"/>
                </a:solidFill>
              </a:rPr>
              <a:t>“Conjunto de normas que especifican cómo los datos deben ser estructurados, formateados y representados para asegurar consistencia, interoperabilidad y un intercambio eficiente”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2/6: Muestreo - Metadatos estandarizados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87EB5DC8-DE78-437B-9732-83DCD70AF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48" t="24135" r="27883" b="20445"/>
          <a:stretch/>
        </p:blipFill>
        <p:spPr>
          <a:xfrm>
            <a:off x="6231798" y="1867204"/>
            <a:ext cx="4923882" cy="2523252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29BA744A-0136-19AB-BAB9-BE5F1FD38E21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2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28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27477 L -2.5E-6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7498419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059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2/6: Muestreo - Estándares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3B606409-CA31-4C6A-9088-3A05C7246B94}"/>
              </a:ext>
            </a:extLst>
          </p:cNvPr>
          <p:cNvGrpSpPr/>
          <p:nvPr/>
        </p:nvGrpSpPr>
        <p:grpSpPr>
          <a:xfrm>
            <a:off x="7870785" y="1602486"/>
            <a:ext cx="4155311" cy="4081262"/>
            <a:chOff x="6568410" y="2149993"/>
            <a:chExt cx="4598981" cy="3764456"/>
          </a:xfrm>
        </p:grpSpPr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96F9776D-1ECF-4FF5-B942-6E73EF50BC0E}"/>
                </a:ext>
              </a:extLst>
            </p:cNvPr>
            <p:cNvSpPr/>
            <p:nvPr/>
          </p:nvSpPr>
          <p:spPr>
            <a:xfrm>
              <a:off x="8605026" y="2149993"/>
              <a:ext cx="1019623" cy="480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400" b="1" dirty="0">
                  <a:solidFill>
                    <a:srgbClr val="71C3BE"/>
                  </a:solidFill>
                </a:rPr>
                <a:t>ISO</a:t>
              </a:r>
              <a:endParaRPr lang="en-US" sz="2400" b="1" dirty="0">
                <a:solidFill>
                  <a:srgbClr val="71C3BE"/>
                </a:solidFill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E21020EC-8ADD-4C6B-9615-CEB31098E64F}"/>
                </a:ext>
              </a:extLst>
            </p:cNvPr>
            <p:cNvSpPr/>
            <p:nvPr/>
          </p:nvSpPr>
          <p:spPr>
            <a:xfrm>
              <a:off x="6568410" y="2485557"/>
              <a:ext cx="4598981" cy="283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1C3BE"/>
                  </a:solidFill>
                </a:rPr>
                <a:t>International Organization for </a:t>
              </a:r>
              <a:r>
                <a:rPr lang="en-US" sz="1400" dirty="0" err="1">
                  <a:solidFill>
                    <a:srgbClr val="71C3BE"/>
                  </a:solidFill>
                </a:rPr>
                <a:t>Standardisation</a:t>
              </a:r>
              <a:endParaRPr lang="en-US" sz="1400" dirty="0">
                <a:solidFill>
                  <a:srgbClr val="71C3BE"/>
                </a:solidFill>
              </a:endParaRPr>
            </a:p>
          </p:txBody>
        </p:sp>
        <p:pic>
          <p:nvPicPr>
            <p:cNvPr id="21" name="Picture 2" descr="https://imgs.xkcd.com/comics/iso_8601.png">
              <a:extLst>
                <a:ext uri="{FF2B5EF4-FFF2-40B4-BE49-F238E27FC236}">
                  <a16:creationId xmlns:a16="http://schemas.microsoft.com/office/drawing/2014/main" id="{15753867-BDD1-4F37-8F98-325715BA0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663" y="2805785"/>
              <a:ext cx="2666513" cy="310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15">
            <a:extLst>
              <a:ext uri="{FF2B5EF4-FFF2-40B4-BE49-F238E27FC236}">
                <a16:creationId xmlns:a16="http://schemas.microsoft.com/office/drawing/2014/main" id="{4CFF5C4F-2341-429E-89CC-EE3C887BC86F}"/>
              </a:ext>
            </a:extLst>
          </p:cNvPr>
          <p:cNvGrpSpPr/>
          <p:nvPr/>
        </p:nvGrpSpPr>
        <p:grpSpPr>
          <a:xfrm>
            <a:off x="599203" y="1602486"/>
            <a:ext cx="6943440" cy="4379056"/>
            <a:chOff x="824247" y="2562843"/>
            <a:chExt cx="6943440" cy="4379056"/>
          </a:xfrm>
        </p:grpSpPr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015FC187-906D-4AAD-A0F1-36BA8B0602F4}"/>
                </a:ext>
              </a:extLst>
            </p:cNvPr>
            <p:cNvSpPr/>
            <p:nvPr/>
          </p:nvSpPr>
          <p:spPr>
            <a:xfrm>
              <a:off x="1784859" y="2562843"/>
              <a:ext cx="3055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400" b="1" dirty="0">
                  <a:solidFill>
                    <a:srgbClr val="71C3BE"/>
                  </a:solidFill>
                </a:rPr>
                <a:t>DarwinCore-Archives</a:t>
              </a:r>
            </a:p>
            <a:p>
              <a:r>
                <a:rPr lang="nl-BE" sz="1600" dirty="0">
                  <a:solidFill>
                    <a:srgbClr val="71C3BE"/>
                  </a:solidFill>
                </a:rPr>
                <a:t>TDWG - GBIF</a:t>
              </a:r>
              <a:endParaRPr lang="en-US" sz="2400" dirty="0">
                <a:solidFill>
                  <a:srgbClr val="71C3BE"/>
                </a:solidFill>
              </a:endParaRPr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55366271-4AFD-4487-BD3B-972B281D0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1739"/>
            <a:stretch/>
          </p:blipFill>
          <p:spPr>
            <a:xfrm>
              <a:off x="824247" y="3529264"/>
              <a:ext cx="6934013" cy="1434624"/>
            </a:xfrm>
            <a:prstGeom prst="rect">
              <a:avLst/>
            </a:prstGeom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BD460280-217E-42B9-AA2F-53CF9922F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9929"/>
            <a:stretch/>
          </p:blipFill>
          <p:spPr>
            <a:xfrm>
              <a:off x="833674" y="4969928"/>
              <a:ext cx="6934013" cy="1971971"/>
            </a:xfrm>
            <a:prstGeom prst="rect">
              <a:avLst/>
            </a:prstGeom>
          </p:spPr>
        </p:pic>
      </p:grpSp>
      <p:sp>
        <p:nvSpPr>
          <p:cNvPr id="28" name="TextBox 14">
            <a:extLst>
              <a:ext uri="{FF2B5EF4-FFF2-40B4-BE49-F238E27FC236}">
                <a16:creationId xmlns:a16="http://schemas.microsoft.com/office/drawing/2014/main" id="{EAF683B9-27DB-4EC7-B701-9B53A170F023}"/>
              </a:ext>
            </a:extLst>
          </p:cNvPr>
          <p:cNvSpPr txBox="1"/>
          <p:nvPr/>
        </p:nvSpPr>
        <p:spPr>
          <a:xfrm>
            <a:off x="497948" y="6287369"/>
            <a:ext cx="6646288" cy="6400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Wieczorek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, J. et al., (2012). Darwin Core: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an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evolving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community-developed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biodiversity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 data standard.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PloS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 </a:t>
            </a:r>
            <a:r>
              <a:rPr lang="es-ES" sz="900" dirty="0" err="1">
                <a:solidFill>
                  <a:srgbClr val="565656"/>
                </a:solidFill>
                <a:latin typeface="Calibri Light"/>
              </a:rPr>
              <a:t>one</a:t>
            </a:r>
            <a:r>
              <a:rPr lang="es-ES" sz="900" dirty="0">
                <a:solidFill>
                  <a:srgbClr val="565656"/>
                </a:solidFill>
                <a:latin typeface="Calibri Light"/>
              </a:rPr>
              <a:t>, 7(1), e29715. https://doi.org/10.1371/journal.pone.0029715</a:t>
            </a:r>
            <a:endParaRPr sz="900" b="0" dirty="0">
              <a:solidFill>
                <a:srgbClr val="565656"/>
              </a:solidFill>
              <a:latin typeface="Calibri Light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8298FE88-FA27-0577-C23A-31A3FBD5BF9C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3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97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211210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850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2/6: Muestreo - Vocabularios controlados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89375228-FF56-42C6-ADBF-D4A1C61DD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51" y="1655064"/>
            <a:ext cx="2249878" cy="708178"/>
          </a:xfrm>
          <a:prstGeom prst="rect">
            <a:avLst/>
          </a:prstGeom>
        </p:spPr>
      </p:pic>
      <p:grpSp>
        <p:nvGrpSpPr>
          <p:cNvPr id="29" name="Group 15">
            <a:extLst>
              <a:ext uri="{FF2B5EF4-FFF2-40B4-BE49-F238E27FC236}">
                <a16:creationId xmlns:a16="http://schemas.microsoft.com/office/drawing/2014/main" id="{9314A5EB-7041-44C5-B3DD-F46C65749137}"/>
              </a:ext>
            </a:extLst>
          </p:cNvPr>
          <p:cNvGrpSpPr/>
          <p:nvPr/>
        </p:nvGrpSpPr>
        <p:grpSpPr>
          <a:xfrm>
            <a:off x="3414988" y="1311688"/>
            <a:ext cx="8015844" cy="1588180"/>
            <a:chOff x="1723312" y="2124480"/>
            <a:chExt cx="8015844" cy="1588180"/>
          </a:xfrm>
        </p:grpSpPr>
        <p:pic>
          <p:nvPicPr>
            <p:cNvPr id="30" name="Picture 16">
              <a:extLst>
                <a:ext uri="{FF2B5EF4-FFF2-40B4-BE49-F238E27FC236}">
                  <a16:creationId xmlns:a16="http://schemas.microsoft.com/office/drawing/2014/main" id="{A9A2EE58-16CD-4664-ACAB-DC0226893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29" t="58904" r="11250" b="751"/>
            <a:stretch/>
          </p:blipFill>
          <p:spPr>
            <a:xfrm>
              <a:off x="1723312" y="2200880"/>
              <a:ext cx="5462668" cy="14103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1" name="Picture 2" descr="Afbeeldingsresultaat voor glaucus atlanticus gif">
              <a:extLst>
                <a:ext uri="{FF2B5EF4-FFF2-40B4-BE49-F238E27FC236}">
                  <a16:creationId xmlns:a16="http://schemas.microsoft.com/office/drawing/2014/main" id="{4A46BE01-432E-4C7E-826D-15752541D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396" y="2124480"/>
              <a:ext cx="2620760" cy="1588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3">
            <a:extLst>
              <a:ext uri="{FF2B5EF4-FFF2-40B4-BE49-F238E27FC236}">
                <a16:creationId xmlns:a16="http://schemas.microsoft.com/office/drawing/2014/main" id="{82E68743-CCAE-4713-9CC6-47FA47C195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28" t="31416" r="18689" b="12065"/>
          <a:stretch/>
        </p:blipFill>
        <p:spPr>
          <a:xfrm>
            <a:off x="5315217" y="3381847"/>
            <a:ext cx="5142141" cy="2615764"/>
          </a:xfrm>
          <a:prstGeom prst="rect">
            <a:avLst/>
          </a:prstGeom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A6F2D874-9AB4-4DAC-98E7-09560B05F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551" y="3592486"/>
            <a:ext cx="4023201" cy="2310868"/>
          </a:xfrm>
          <a:prstGeom prst="rect">
            <a:avLst/>
          </a:prstGeom>
        </p:spPr>
      </p:pic>
      <p:grpSp>
        <p:nvGrpSpPr>
          <p:cNvPr id="32" name="Group 10">
            <a:extLst>
              <a:ext uri="{FF2B5EF4-FFF2-40B4-BE49-F238E27FC236}">
                <a16:creationId xmlns:a16="http://schemas.microsoft.com/office/drawing/2014/main" id="{4C47B39F-4AB3-42D1-B9C0-09C84ECB3502}"/>
              </a:ext>
            </a:extLst>
          </p:cNvPr>
          <p:cNvGrpSpPr/>
          <p:nvPr/>
        </p:nvGrpSpPr>
        <p:grpSpPr>
          <a:xfrm>
            <a:off x="10227564" y="4596400"/>
            <a:ext cx="1856232" cy="493777"/>
            <a:chOff x="1216653" y="4401899"/>
            <a:chExt cx="2867282" cy="910315"/>
          </a:xfrm>
        </p:grpSpPr>
        <p:pic>
          <p:nvPicPr>
            <p:cNvPr id="33" name="Picture 6" descr="Marine Regions OGC Web Services">
              <a:extLst>
                <a:ext uri="{FF2B5EF4-FFF2-40B4-BE49-F238E27FC236}">
                  <a16:creationId xmlns:a16="http://schemas.microsoft.com/office/drawing/2014/main" id="{68B5DA21-FBE9-4CAB-95EE-6EC8CE03D8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528"/>
            <a:stretch/>
          </p:blipFill>
          <p:spPr bwMode="auto">
            <a:xfrm>
              <a:off x="1216653" y="4430094"/>
              <a:ext cx="1003881" cy="88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Marine Regions OGC Web Services">
              <a:extLst>
                <a:ext uri="{FF2B5EF4-FFF2-40B4-BE49-F238E27FC236}">
                  <a16:creationId xmlns:a16="http://schemas.microsoft.com/office/drawing/2014/main" id="{EC2F6236-A111-4D6D-9F30-3349B659E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8" t="26465" r="2988" b="14221"/>
            <a:stretch/>
          </p:blipFill>
          <p:spPr bwMode="auto">
            <a:xfrm>
              <a:off x="2187429" y="4401899"/>
              <a:ext cx="1896506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28">
            <a:extLst>
              <a:ext uri="{FF2B5EF4-FFF2-40B4-BE49-F238E27FC236}">
                <a16:creationId xmlns:a16="http://schemas.microsoft.com/office/drawing/2014/main" id="{09887498-D765-413E-B202-0B778F4F24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350" y="3056419"/>
            <a:ext cx="2004801" cy="574934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1B3C5CB0-BBBE-BE69-E95C-ACD95442D5FC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4/11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46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es-ES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/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Plan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Muestreo 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Procesamiento y análisis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Preservación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Publicación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Reutilización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92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3/6: Procesamiento</a:t>
            </a:r>
            <a:endParaRPr lang="pt-PT"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7221798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6096000" y="4741298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Procesamiento y análisis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8AD69731-AA6C-4F0C-BCE8-AC1542C102B8}"/>
              </a:ext>
            </a:extLst>
          </p:cNvPr>
          <p:cNvSpPr txBox="1"/>
          <p:nvPr/>
        </p:nvSpPr>
        <p:spPr>
          <a:xfrm>
            <a:off x="8594779" y="5189126"/>
            <a:ext cx="359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B38F"/>
                </a:solidFill>
                <a:latin typeface="Sofia Pro"/>
              </a:rPr>
              <a:t>Gestión de directorios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B38F"/>
                </a:solidFill>
                <a:latin typeface="Sofia Pro"/>
              </a:rPr>
              <a:t>Curado de datos</a:t>
            </a:r>
          </a:p>
        </p:txBody>
      </p:sp>
    </p:spTree>
    <p:extLst>
      <p:ext uri="{BB962C8B-B14F-4D97-AF65-F5344CB8AC3E}">
        <p14:creationId xmlns:p14="http://schemas.microsoft.com/office/powerpoint/2010/main" val="6941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3/6: Procesamiento - Curado de datos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3CEF505-3D12-4A96-9EDC-8A6F1D39202D}"/>
              </a:ext>
            </a:extLst>
          </p:cNvPr>
          <p:cNvGrpSpPr/>
          <p:nvPr/>
        </p:nvGrpSpPr>
        <p:grpSpPr>
          <a:xfrm>
            <a:off x="579197" y="1230980"/>
            <a:ext cx="4673238" cy="3839769"/>
            <a:chOff x="6626222" y="2298738"/>
            <a:chExt cx="4673238" cy="3360365"/>
          </a:xfrm>
        </p:grpSpPr>
        <p:pic>
          <p:nvPicPr>
            <p:cNvPr id="13" name="Picture 8" descr="The Why, When and How of System Transformation | United Nations Development  Programme">
              <a:extLst>
                <a:ext uri="{FF2B5EF4-FFF2-40B4-BE49-F238E27FC236}">
                  <a16:creationId xmlns:a16="http://schemas.microsoft.com/office/drawing/2014/main" id="{CA25AB83-6475-4E83-8BBD-2070EA722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129" y="3875070"/>
              <a:ext cx="2427114" cy="974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D4E6C345-DEC8-4CD5-ADD3-8F02FC9418F2}"/>
                </a:ext>
              </a:extLst>
            </p:cNvPr>
            <p:cNvSpPr/>
            <p:nvPr/>
          </p:nvSpPr>
          <p:spPr>
            <a:xfrm>
              <a:off x="6626222" y="2298738"/>
              <a:ext cx="4673238" cy="3360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2000" b="1" dirty="0">
                  <a:solidFill>
                    <a:srgbClr val="3E7F7F"/>
                  </a:solidFill>
                  <a:cs typeface="Fira Sans Regular"/>
                </a:rPr>
                <a:t>Curado de datos</a:t>
              </a: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1600" b="1" dirty="0">
                  <a:solidFill>
                    <a:srgbClr val="71C3BE"/>
                  </a:solidFill>
                  <a:cs typeface="Fira Sans Regular"/>
                </a:rPr>
                <a:t>Exploración</a:t>
              </a: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endParaRPr lang="nl-BE" sz="1600" b="1" dirty="0">
                <a:solidFill>
                  <a:srgbClr val="71C3BE"/>
                </a:solidFill>
                <a:cs typeface="Fira Sans Regular"/>
              </a:endParaRP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endParaRPr lang="nl-BE" sz="1600" b="1" dirty="0">
                <a:solidFill>
                  <a:srgbClr val="71C3BE"/>
                </a:solidFill>
                <a:cs typeface="Fira Sans Regular"/>
              </a:endParaRP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endParaRPr lang="nl-BE" sz="1600" b="1" dirty="0">
                <a:solidFill>
                  <a:srgbClr val="71C3BE"/>
                </a:solidFill>
                <a:cs typeface="Fira Sans Regular"/>
              </a:endParaRP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1600" b="1" dirty="0">
                  <a:solidFill>
                    <a:srgbClr val="71C3BE"/>
                  </a:solidFill>
                  <a:cs typeface="Fira Sans Regular"/>
                </a:rPr>
                <a:t>  Transformación</a:t>
              </a: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endParaRPr lang="nl-BE" sz="1600" b="1" dirty="0">
                <a:solidFill>
                  <a:srgbClr val="71C3BE"/>
                </a:solidFill>
                <a:cs typeface="Fira Sans Regular"/>
              </a:endParaRP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endParaRPr lang="nl-BE" sz="1600" b="1" dirty="0">
                <a:solidFill>
                  <a:srgbClr val="71C3BE"/>
                </a:solidFill>
                <a:cs typeface="Fira Sans Regular"/>
              </a:endParaRP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1600" b="1" dirty="0">
                  <a:solidFill>
                    <a:srgbClr val="71C3BE"/>
                  </a:solidFill>
                  <a:cs typeface="Fira Sans Regular"/>
                </a:rPr>
                <a:t>  Enriquecimiento </a:t>
              </a:r>
            </a:p>
            <a:p>
              <a:pPr marL="914400" lvl="3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1600" b="1" dirty="0">
                  <a:solidFill>
                    <a:srgbClr val="71C3BE"/>
                  </a:solidFill>
                  <a:cs typeface="Fira Sans Regular"/>
                </a:rPr>
                <a:t>  Validación</a:t>
              </a:r>
            </a:p>
          </p:txBody>
        </p:sp>
        <p:pic>
          <p:nvPicPr>
            <p:cNvPr id="21" name="Picture 2" descr="Meet Russell, the Junior Wilderness Explorer in &quot;Up&quot; | PEP.ph">
              <a:extLst>
                <a:ext uri="{FF2B5EF4-FFF2-40B4-BE49-F238E27FC236}">
                  <a16:creationId xmlns:a16="http://schemas.microsoft.com/office/drawing/2014/main" id="{032D11DE-7B2E-4D18-8EF4-F348C2B24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129" y="3129783"/>
              <a:ext cx="918577" cy="77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6E850406-79D8-4C1A-B016-2D5FF29B60DC}"/>
              </a:ext>
            </a:extLst>
          </p:cNvPr>
          <p:cNvGrpSpPr/>
          <p:nvPr/>
        </p:nvGrpSpPr>
        <p:grpSpPr>
          <a:xfrm>
            <a:off x="4806780" y="1245903"/>
            <a:ext cx="4833567" cy="3179098"/>
            <a:chOff x="7237464" y="1442672"/>
            <a:chExt cx="4833567" cy="3179098"/>
          </a:xfrm>
        </p:grpSpPr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AA7B16E4-1AC0-4A4E-9845-86F6583576FF}"/>
                </a:ext>
              </a:extLst>
            </p:cNvPr>
            <p:cNvGrpSpPr/>
            <p:nvPr/>
          </p:nvGrpSpPr>
          <p:grpSpPr>
            <a:xfrm>
              <a:off x="7237464" y="1442672"/>
              <a:ext cx="4833567" cy="3179098"/>
              <a:chOff x="543328" y="2333924"/>
              <a:chExt cx="4833567" cy="3179098"/>
            </a:xfrm>
          </p:grpSpPr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55B4255C-5232-4002-AF9E-0F8B89152DC1}"/>
                  </a:ext>
                </a:extLst>
              </p:cNvPr>
              <p:cNvSpPr/>
              <p:nvPr/>
            </p:nvSpPr>
            <p:spPr>
              <a:xfrm>
                <a:off x="1089782" y="2873581"/>
                <a:ext cx="3740658" cy="263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1600" b="1" dirty="0">
                    <a:solidFill>
                      <a:srgbClr val="71C3BE"/>
                    </a:solidFill>
                    <a:cs typeface="Fira Sans Regular"/>
                  </a:rPr>
                  <a:t>Mantener datos en bruto intactos </a:t>
                </a:r>
              </a:p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1600" b="1" dirty="0">
                    <a:solidFill>
                      <a:srgbClr val="71C3BE"/>
                    </a:solidFill>
                    <a:cs typeface="Fira Sans Regular"/>
                  </a:rPr>
                  <a:t>Documentar la transformación</a:t>
                </a:r>
              </a:p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1600" b="1" dirty="0">
                    <a:solidFill>
                      <a:srgbClr val="71C3BE"/>
                    </a:solidFill>
                    <a:cs typeface="Fira Sans Regular"/>
                  </a:rPr>
                  <a:t>Control de versiones</a:t>
                </a:r>
              </a:p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1600" b="1" dirty="0">
                    <a:solidFill>
                      <a:srgbClr val="71C3BE"/>
                    </a:solidFill>
                    <a:cs typeface="Fira Sans Regular"/>
                  </a:rPr>
                  <a:t>Documentar control de calidad</a:t>
                </a:r>
              </a:p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1600" b="1" dirty="0">
                    <a:solidFill>
                      <a:srgbClr val="71C3BE"/>
                    </a:solidFill>
                    <a:cs typeface="Fira Sans Regular"/>
                  </a:rPr>
                  <a:t>Usar formatos abiertos</a:t>
                </a:r>
              </a:p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endParaRPr lang="nl-BE" sz="1600" b="1" dirty="0">
                  <a:solidFill>
                    <a:srgbClr val="71C3BE"/>
                  </a:solidFill>
                  <a:cs typeface="Fira Sans Regular"/>
                </a:endParaRPr>
              </a:p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endParaRPr lang="nl-BE" sz="1600" b="1" dirty="0">
                  <a:solidFill>
                    <a:srgbClr val="71C3BE"/>
                  </a:solidFill>
                  <a:cs typeface="Fira Sans Regular"/>
                </a:endParaRPr>
              </a:p>
            </p:txBody>
          </p:sp>
          <p:sp>
            <p:nvSpPr>
              <p:cNvPr id="24" name="Rectangle 13">
                <a:extLst>
                  <a:ext uri="{FF2B5EF4-FFF2-40B4-BE49-F238E27FC236}">
                    <a16:creationId xmlns:a16="http://schemas.microsoft.com/office/drawing/2014/main" id="{AAA7D623-6CC7-4B01-A079-B8B1CD4D4683}"/>
                  </a:ext>
                </a:extLst>
              </p:cNvPr>
              <p:cNvSpPr/>
              <p:nvPr/>
            </p:nvSpPr>
            <p:spPr>
              <a:xfrm>
                <a:off x="543328" y="2333924"/>
                <a:ext cx="4833567" cy="506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fontAlgn="base">
                  <a:lnSpc>
                    <a:spcPct val="150000"/>
                  </a:lnSpc>
                  <a:spcBef>
                    <a:spcPct val="0"/>
                  </a:spcBef>
                  <a:buSzPct val="130000"/>
                </a:pPr>
                <a:r>
                  <a:rPr lang="nl-BE" sz="2000" b="1" dirty="0">
                    <a:solidFill>
                      <a:srgbClr val="3E7F7F"/>
                    </a:solidFill>
                  </a:rPr>
                  <a:t>Reproducibilidad</a:t>
                </a:r>
              </a:p>
            </p:txBody>
          </p:sp>
        </p:grpSp>
        <p:grpSp>
          <p:nvGrpSpPr>
            <p:cNvPr id="36" name="Group 22">
              <a:extLst>
                <a:ext uri="{FF2B5EF4-FFF2-40B4-BE49-F238E27FC236}">
                  <a16:creationId xmlns:a16="http://schemas.microsoft.com/office/drawing/2014/main" id="{6ACC50DD-7D80-432F-A5B0-453BB9BE9D6C}"/>
                </a:ext>
              </a:extLst>
            </p:cNvPr>
            <p:cNvGrpSpPr/>
            <p:nvPr/>
          </p:nvGrpSpPr>
          <p:grpSpPr>
            <a:xfrm>
              <a:off x="7617683" y="3992771"/>
              <a:ext cx="2635156" cy="512430"/>
              <a:chOff x="7621592" y="5072815"/>
              <a:chExt cx="3453221" cy="674403"/>
            </a:xfrm>
          </p:grpSpPr>
          <p:pic>
            <p:nvPicPr>
              <p:cNvPr id="37" name="Picture 17" descr="File:Microsoft Office Excel (2019–present).svg - Wikimedia ...">
                <a:extLst>
                  <a:ext uri="{FF2B5EF4-FFF2-40B4-BE49-F238E27FC236}">
                    <a16:creationId xmlns:a16="http://schemas.microsoft.com/office/drawing/2014/main" id="{6BA515E1-F3F9-4E40-BBA2-8FEE1835FD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1592" y="5153831"/>
                <a:ext cx="514860" cy="478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 (programming language) - Wikipedia">
                <a:extLst>
                  <a:ext uri="{FF2B5EF4-FFF2-40B4-BE49-F238E27FC236}">
                    <a16:creationId xmlns:a16="http://schemas.microsoft.com/office/drawing/2014/main" id="{0447FE38-2944-473F-89E3-FC394F628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8724" y="5166642"/>
                <a:ext cx="635174" cy="492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6" descr="Python (programming language) - Wikipedia">
                <a:extLst>
                  <a:ext uri="{FF2B5EF4-FFF2-40B4-BE49-F238E27FC236}">
                    <a16:creationId xmlns:a16="http://schemas.microsoft.com/office/drawing/2014/main" id="{849FAE37-BD98-47F9-A333-4421882C1C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9898" y="5154391"/>
                <a:ext cx="540956" cy="592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Github Logo - Free social media icons">
                <a:extLst>
                  <a:ext uri="{FF2B5EF4-FFF2-40B4-BE49-F238E27FC236}">
                    <a16:creationId xmlns:a16="http://schemas.microsoft.com/office/drawing/2014/main" id="{775B1479-4EDA-4D56-8CDE-300662A2E2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4360" y="5072815"/>
                <a:ext cx="640453" cy="640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4E680A87-8115-4048-26C5-FB0532D19AC9}"/>
              </a:ext>
            </a:extLst>
          </p:cNvPr>
          <p:cNvGrpSpPr/>
          <p:nvPr/>
        </p:nvGrpSpPr>
        <p:grpSpPr>
          <a:xfrm>
            <a:off x="6333410" y="1251381"/>
            <a:ext cx="5858590" cy="4760654"/>
            <a:chOff x="6333410" y="1251381"/>
            <a:chExt cx="5858590" cy="4760654"/>
          </a:xfrm>
        </p:grpSpPr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7D53329B-FDF4-441F-8064-FB50284BAA70}"/>
                </a:ext>
              </a:extLst>
            </p:cNvPr>
            <p:cNvGrpSpPr/>
            <p:nvPr/>
          </p:nvGrpSpPr>
          <p:grpSpPr>
            <a:xfrm>
              <a:off x="9683260" y="2242128"/>
              <a:ext cx="1164168" cy="1638133"/>
              <a:chOff x="13119893" y="912386"/>
              <a:chExt cx="1663376" cy="2275314"/>
            </a:xfrm>
            <a:solidFill>
              <a:srgbClr val="354D9B"/>
            </a:solidFill>
          </p:grpSpPr>
          <p:cxnSp>
            <p:nvCxnSpPr>
              <p:cNvPr id="26" name="Connector: Elbow 11">
                <a:extLst>
                  <a:ext uri="{FF2B5EF4-FFF2-40B4-BE49-F238E27FC236}">
                    <a16:creationId xmlns:a16="http://schemas.microsoft.com/office/drawing/2014/main" id="{7E31AF8F-2AA2-43B5-BBC0-C834418EE7C9}"/>
                  </a:ext>
                </a:extLst>
              </p:cNvPr>
              <p:cNvCxnSpPr>
                <a:cxnSpLocks/>
                <a:stCxn id="29" idx="2"/>
                <a:endCxn id="31" idx="1"/>
              </p:cNvCxnSpPr>
              <p:nvPr/>
            </p:nvCxnSpPr>
            <p:spPr>
              <a:xfrm rot="16200000" flipH="1">
                <a:off x="13465589" y="1252489"/>
                <a:ext cx="220990" cy="455183"/>
              </a:xfrm>
              <a:prstGeom prst="bentConnector2">
                <a:avLst/>
              </a:prstGeom>
              <a:grpFill/>
              <a:ln w="28575">
                <a:solidFill>
                  <a:srgbClr val="354D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12">
                <a:extLst>
                  <a:ext uri="{FF2B5EF4-FFF2-40B4-BE49-F238E27FC236}">
                    <a16:creationId xmlns:a16="http://schemas.microsoft.com/office/drawing/2014/main" id="{3E240E30-9916-4FFF-8FF6-547D58356DEE}"/>
                  </a:ext>
                </a:extLst>
              </p:cNvPr>
              <p:cNvGrpSpPr/>
              <p:nvPr/>
            </p:nvGrpSpPr>
            <p:grpSpPr>
              <a:xfrm>
                <a:off x="13119893" y="912386"/>
                <a:ext cx="1663376" cy="2275314"/>
                <a:chOff x="12782449" y="1324705"/>
                <a:chExt cx="1663376" cy="2275314"/>
              </a:xfrm>
              <a:grpFill/>
            </p:grpSpPr>
            <p:pic>
              <p:nvPicPr>
                <p:cNvPr id="29" name="Graphic 14" descr="Open folder">
                  <a:extLst>
                    <a:ext uri="{FF2B5EF4-FFF2-40B4-BE49-F238E27FC236}">
                      <a16:creationId xmlns:a16="http://schemas.microsoft.com/office/drawing/2014/main" id="{4F9EA5E6-00FB-40DB-B701-2A846685C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82449" y="1324705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30" name="Graphic 15" descr="Paper">
                  <a:extLst>
                    <a:ext uri="{FF2B5EF4-FFF2-40B4-BE49-F238E27FC236}">
                      <a16:creationId xmlns:a16="http://schemas.microsoft.com/office/drawing/2014/main" id="{B5CBBBBC-C547-405F-96F0-6C4554EB38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0065" y="2725034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31" name="Graphic 16" descr="Folder">
                  <a:extLst>
                    <a:ext uri="{FF2B5EF4-FFF2-40B4-BE49-F238E27FC236}">
                      <a16:creationId xmlns:a16="http://schemas.microsoft.com/office/drawing/2014/main" id="{8F8934E2-FD12-4A92-960E-0394AB18AD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66232" y="1774295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32" name="Graphic 17" descr="Open folder">
                  <a:extLst>
                    <a:ext uri="{FF2B5EF4-FFF2-40B4-BE49-F238E27FC236}">
                      <a16:creationId xmlns:a16="http://schemas.microsoft.com/office/drawing/2014/main" id="{45288415-4872-410B-AA93-B44FABD15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80746" y="2319859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33" name="Graphic 18" descr="Paper">
                  <a:extLst>
                    <a:ext uri="{FF2B5EF4-FFF2-40B4-BE49-F238E27FC236}">
                      <a16:creationId xmlns:a16="http://schemas.microsoft.com/office/drawing/2014/main" id="{1C4FAA24-157D-4772-82A8-A6535A82C9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0065" y="3234259"/>
                  <a:ext cx="365760" cy="365760"/>
                </a:xfrm>
                <a:prstGeom prst="rect">
                  <a:avLst/>
                </a:prstGeom>
              </p:spPr>
            </p:pic>
            <p:cxnSp>
              <p:nvCxnSpPr>
                <p:cNvPr id="34" name="Connector: Elbow 19">
                  <a:extLst>
                    <a:ext uri="{FF2B5EF4-FFF2-40B4-BE49-F238E27FC236}">
                      <a16:creationId xmlns:a16="http://schemas.microsoft.com/office/drawing/2014/main" id="{35C4E484-88E0-4AE2-9772-DEF7987838BC}"/>
                    </a:ext>
                  </a:extLst>
                </p:cNvPr>
                <p:cNvCxnSpPr>
                  <a:cxnSpLocks/>
                  <a:endCxn id="32" idx="1"/>
                </p:cNvCxnSpPr>
                <p:nvPr/>
              </p:nvCxnSpPr>
              <p:spPr>
                <a:xfrm rot="16200000" flipH="1">
                  <a:off x="12884711" y="1952424"/>
                  <a:ext cx="722372" cy="469697"/>
                </a:xfrm>
                <a:prstGeom prst="bentConnector2">
                  <a:avLst/>
                </a:prstGeom>
                <a:grpFill/>
                <a:ln w="28575">
                  <a:solidFill>
                    <a:srgbClr val="354D9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or: Elbow 20">
                  <a:extLst>
                    <a:ext uri="{FF2B5EF4-FFF2-40B4-BE49-F238E27FC236}">
                      <a16:creationId xmlns:a16="http://schemas.microsoft.com/office/drawing/2014/main" id="{D1B57E33-2881-4D1C-9884-26F0FE7228C3}"/>
                    </a:ext>
                  </a:extLst>
                </p:cNvPr>
                <p:cNvCxnSpPr>
                  <a:cxnSpLocks/>
                  <a:stCxn id="32" idx="2"/>
                  <a:endCxn id="30" idx="1"/>
                </p:cNvCxnSpPr>
                <p:nvPr/>
              </p:nvCxnSpPr>
              <p:spPr>
                <a:xfrm rot="16200000" flipH="1">
                  <a:off x="13829278" y="2657126"/>
                  <a:ext cx="130855" cy="370719"/>
                </a:xfrm>
                <a:prstGeom prst="bentConnector2">
                  <a:avLst/>
                </a:prstGeom>
                <a:grpFill/>
                <a:ln w="28575">
                  <a:solidFill>
                    <a:srgbClr val="354D9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Connector: Elbow 13">
                <a:extLst>
                  <a:ext uri="{FF2B5EF4-FFF2-40B4-BE49-F238E27FC236}">
                    <a16:creationId xmlns:a16="http://schemas.microsoft.com/office/drawing/2014/main" id="{AC9FB26A-66B9-4F70-A408-4119CF0D29AA}"/>
                  </a:ext>
                </a:extLst>
              </p:cNvPr>
              <p:cNvCxnSpPr>
                <a:cxnSpLocks/>
                <a:stCxn id="32" idx="2"/>
                <a:endCxn id="33" idx="1"/>
              </p:cNvCxnSpPr>
              <p:nvPr/>
            </p:nvCxnSpPr>
            <p:spPr>
              <a:xfrm rot="16200000" flipH="1">
                <a:off x="13912109" y="2499420"/>
                <a:ext cx="640080" cy="370719"/>
              </a:xfrm>
              <a:prstGeom prst="bentConnector2">
                <a:avLst/>
              </a:prstGeom>
              <a:grpFill/>
              <a:ln w="28575">
                <a:solidFill>
                  <a:srgbClr val="354D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id="{97383965-D7AF-46DF-9EFB-5E873A43199C}"/>
                </a:ext>
              </a:extLst>
            </p:cNvPr>
            <p:cNvSpPr/>
            <p:nvPr/>
          </p:nvSpPr>
          <p:spPr>
            <a:xfrm>
              <a:off x="8939958" y="1251381"/>
              <a:ext cx="3252042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2000" b="1" dirty="0">
                  <a:solidFill>
                    <a:srgbClr val="3E7F7F"/>
                  </a:solidFill>
                </a:rPr>
                <a:t>Convenciones nominales</a:t>
              </a:r>
            </a:p>
          </p:txBody>
        </p:sp>
        <p:sp>
          <p:nvSpPr>
            <p:cNvPr id="56" name="Rounded Rectangle 10">
              <a:extLst>
                <a:ext uri="{FF2B5EF4-FFF2-40B4-BE49-F238E27FC236}">
                  <a16:creationId xmlns:a16="http://schemas.microsoft.com/office/drawing/2014/main" id="{8FA5B1B5-EB0E-403D-9C97-4EBFF57ECFD8}"/>
                </a:ext>
              </a:extLst>
            </p:cNvPr>
            <p:cNvSpPr/>
            <p:nvPr/>
          </p:nvSpPr>
          <p:spPr>
            <a:xfrm>
              <a:off x="6333410" y="4544360"/>
              <a:ext cx="5684616" cy="1467675"/>
            </a:xfrm>
            <a:prstGeom prst="roundRect">
              <a:avLst/>
            </a:prstGeom>
            <a:solidFill>
              <a:srgbClr val="EEFAF6"/>
            </a:solidFill>
            <a:ln w="10160">
              <a:solidFill>
                <a:srgbClr val="BEE6D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>
                <a:lnSpc>
                  <a:spcPct val="150000"/>
                </a:lnSpc>
              </a:pPr>
              <a:r>
                <a:rPr lang="en-US" sz="1200" dirty="0" err="1">
                  <a:solidFill>
                    <a:srgbClr val="3E7F7F"/>
                  </a:solidFill>
                </a:rPr>
                <a:t>Notas</a:t>
              </a:r>
              <a:r>
                <a:rPr lang="en-US" sz="1200" dirty="0">
                  <a:solidFill>
                    <a:srgbClr val="3E7F7F"/>
                  </a:solidFill>
                </a:rPr>
                <a:t> reunion </a:t>
              </a:r>
              <a:r>
                <a:rPr lang="en-US" sz="1200" dirty="0" err="1">
                  <a:solidFill>
                    <a:srgbClr val="3E7F7F"/>
                  </a:solidFill>
                </a:rPr>
                <a:t>ene</a:t>
              </a:r>
              <a:r>
                <a:rPr lang="en-US" sz="1200" dirty="0">
                  <a:solidFill>
                    <a:srgbClr val="3E7F7F"/>
                  </a:solidFill>
                </a:rPr>
                <a:t> 10.doc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Test_3.xls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PropuestaProyectoPrimeraVersion.pdf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Datos-proyecto.xls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20230110_OT_ODM_exercise1_v01.doc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20230110_OT_ODM_exercise1_v03.doc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20230109_OT_ODM_EvaluationResults.xls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3E7F7F"/>
                  </a:solidFill>
                </a:rPr>
                <a:t>20230109_OT_ODM_RDLC.jpg</a:t>
              </a:r>
            </a:p>
          </p:txBody>
        </p:sp>
      </p:grpSp>
      <p:sp>
        <p:nvSpPr>
          <p:cNvPr id="7" name="TextBox 15">
            <a:extLst>
              <a:ext uri="{FF2B5EF4-FFF2-40B4-BE49-F238E27FC236}">
                <a16:creationId xmlns:a16="http://schemas.microsoft.com/office/drawing/2014/main" id="{A042CC3C-A6F7-A31D-BECB-A9279D353646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5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60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es-ES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/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Plan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Muestreo 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Procesamiento y análisis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Preservación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Publicación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Reutilización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50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4/6: Preservación</a:t>
            </a:r>
            <a:endParaRPr lang="pt-PT"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94090409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Preservación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965593C3-FFE5-4AC5-B5AE-659522893333}"/>
              </a:ext>
            </a:extLst>
          </p:cNvPr>
          <p:cNvSpPr txBox="1"/>
          <p:nvPr/>
        </p:nvSpPr>
        <p:spPr>
          <a:xfrm>
            <a:off x="434619" y="5189126"/>
            <a:ext cx="3597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A66B"/>
                </a:solidFill>
                <a:latin typeface="Sofia Pro"/>
              </a:rPr>
              <a:t>Archivos y repositorios</a:t>
            </a:r>
          </a:p>
        </p:txBody>
      </p:sp>
    </p:spTree>
    <p:extLst>
      <p:ext uri="{BB962C8B-B14F-4D97-AF65-F5344CB8AC3E}">
        <p14:creationId xmlns:p14="http://schemas.microsoft.com/office/powerpoint/2010/main" val="379284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22">
            <a:extLst>
              <a:ext uri="{FF2B5EF4-FFF2-40B4-BE49-F238E27FC236}">
                <a16:creationId xmlns:a16="http://schemas.microsoft.com/office/drawing/2014/main" id="{27859B9F-4954-4B90-8825-AA5EA0C0AD3D}"/>
              </a:ext>
            </a:extLst>
          </p:cNvPr>
          <p:cNvSpPr/>
          <p:nvPr/>
        </p:nvSpPr>
        <p:spPr>
          <a:xfrm rot="21208879">
            <a:off x="1571478" y="1978969"/>
            <a:ext cx="9044928" cy="3449700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4/6: Preservación - Repositorios y archivos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A2A48E6-1B2D-4535-8846-98F6BA6F6A6A}"/>
              </a:ext>
            </a:extLst>
          </p:cNvPr>
          <p:cNvGrpSpPr/>
          <p:nvPr/>
        </p:nvGrpSpPr>
        <p:grpSpPr>
          <a:xfrm>
            <a:off x="7242690" y="1232145"/>
            <a:ext cx="1268656" cy="1249282"/>
            <a:chOff x="9018258" y="1579691"/>
            <a:chExt cx="1268656" cy="1249282"/>
          </a:xfrm>
        </p:grpSpPr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D127EB25-9311-4B1C-BCC1-CB5351D6E475}"/>
                </a:ext>
              </a:extLst>
            </p:cNvPr>
            <p:cNvSpPr/>
            <p:nvPr/>
          </p:nvSpPr>
          <p:spPr>
            <a:xfrm rot="21208879">
              <a:off x="9024234" y="1579691"/>
              <a:ext cx="1256705" cy="1249282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pic>
          <p:nvPicPr>
            <p:cNvPr id="1028" name="Picture 4" descr="About | Zenodo">
              <a:extLst>
                <a:ext uri="{FF2B5EF4-FFF2-40B4-BE49-F238E27FC236}">
                  <a16:creationId xmlns:a16="http://schemas.microsoft.com/office/drawing/2014/main" id="{16F0307B-C73A-4B89-B99C-6DB06DC1A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8258" y="1916778"/>
              <a:ext cx="1268656" cy="507462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D2C219A-5638-4437-80B9-69641D8B84EB}"/>
              </a:ext>
            </a:extLst>
          </p:cNvPr>
          <p:cNvGrpSpPr/>
          <p:nvPr/>
        </p:nvGrpSpPr>
        <p:grpSpPr>
          <a:xfrm>
            <a:off x="3199763" y="1727546"/>
            <a:ext cx="1879345" cy="1249282"/>
            <a:chOff x="658368" y="3341319"/>
            <a:chExt cx="1879345" cy="1249282"/>
          </a:xfrm>
        </p:grpSpPr>
        <p:sp>
          <p:nvSpPr>
            <p:cNvPr id="44" name="Oval 22">
              <a:extLst>
                <a:ext uri="{FF2B5EF4-FFF2-40B4-BE49-F238E27FC236}">
                  <a16:creationId xmlns:a16="http://schemas.microsoft.com/office/drawing/2014/main" id="{A36A229E-2E59-4301-9186-9D6E6BBA067D}"/>
                </a:ext>
              </a:extLst>
            </p:cNvPr>
            <p:cNvSpPr/>
            <p:nvPr/>
          </p:nvSpPr>
          <p:spPr>
            <a:xfrm rot="21208879">
              <a:off x="1112980" y="3341319"/>
              <a:ext cx="1256705" cy="1249282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pic>
          <p:nvPicPr>
            <p:cNvPr id="1026" name="Picture 2" descr="https://upload.wikimedia.org/wikipedia/commons/thumb/e/e9/DC_nuevo.jpg/330px-DC_nuevo.jpg">
              <a:extLst>
                <a:ext uri="{FF2B5EF4-FFF2-40B4-BE49-F238E27FC236}">
                  <a16:creationId xmlns:a16="http://schemas.microsoft.com/office/drawing/2014/main" id="{52D19520-3D2B-48AA-862F-F40523F5F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68" y="3638543"/>
              <a:ext cx="1879345" cy="61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188A728-99D2-4563-8687-5C783E6D15C6}"/>
              </a:ext>
            </a:extLst>
          </p:cNvPr>
          <p:cNvGrpSpPr/>
          <p:nvPr/>
        </p:nvGrpSpPr>
        <p:grpSpPr>
          <a:xfrm>
            <a:off x="6865763" y="4664127"/>
            <a:ext cx="1340208" cy="1249282"/>
            <a:chOff x="4263467" y="1525639"/>
            <a:chExt cx="1340208" cy="1249282"/>
          </a:xfrm>
        </p:grpSpPr>
        <p:pic>
          <p:nvPicPr>
            <p:cNvPr id="1032" name="Picture 8" descr="WoRMS - World Register of Marine Species - IMIS">
              <a:extLst>
                <a:ext uri="{FF2B5EF4-FFF2-40B4-BE49-F238E27FC236}">
                  <a16:creationId xmlns:a16="http://schemas.microsoft.com/office/drawing/2014/main" id="{55A256ED-2A96-4D72-A0BF-991F9C498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67" y="1896549"/>
              <a:ext cx="1263306" cy="407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22">
              <a:extLst>
                <a:ext uri="{FF2B5EF4-FFF2-40B4-BE49-F238E27FC236}">
                  <a16:creationId xmlns:a16="http://schemas.microsoft.com/office/drawing/2014/main" id="{9C225A60-DDD8-4437-9E72-8ED53C70660A}"/>
                </a:ext>
              </a:extLst>
            </p:cNvPr>
            <p:cNvSpPr/>
            <p:nvPr/>
          </p:nvSpPr>
          <p:spPr>
            <a:xfrm rot="21208879">
              <a:off x="4346970" y="1525639"/>
              <a:ext cx="1256705" cy="1249282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23DE314-9D03-45C4-8D73-AC08F167893D}"/>
              </a:ext>
            </a:extLst>
          </p:cNvPr>
          <p:cNvGrpSpPr/>
          <p:nvPr/>
        </p:nvGrpSpPr>
        <p:grpSpPr>
          <a:xfrm>
            <a:off x="9204259" y="3045556"/>
            <a:ext cx="1879345" cy="1342389"/>
            <a:chOff x="7885926" y="4125152"/>
            <a:chExt cx="1879345" cy="1342389"/>
          </a:xfrm>
        </p:grpSpPr>
        <p:pic>
          <p:nvPicPr>
            <p:cNvPr id="1034" name="Picture 10" descr="Dryad Digital Repository | FAIRsFAIR">
              <a:extLst>
                <a:ext uri="{FF2B5EF4-FFF2-40B4-BE49-F238E27FC236}">
                  <a16:creationId xmlns:a16="http://schemas.microsoft.com/office/drawing/2014/main" id="{8BBEBC19-C333-4EBC-8BAB-8A65807B6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926" y="4125152"/>
              <a:ext cx="1879345" cy="134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AAFFF798-BC44-479D-B364-D3D864AA4F62}"/>
                </a:ext>
              </a:extLst>
            </p:cNvPr>
            <p:cNvSpPr/>
            <p:nvPr/>
          </p:nvSpPr>
          <p:spPr>
            <a:xfrm rot="21208879">
              <a:off x="8197247" y="4207404"/>
              <a:ext cx="1256705" cy="1249282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</p:grpSp>
      <p:sp>
        <p:nvSpPr>
          <p:cNvPr id="48" name="Rectangle 12">
            <a:extLst>
              <a:ext uri="{FF2B5EF4-FFF2-40B4-BE49-F238E27FC236}">
                <a16:creationId xmlns:a16="http://schemas.microsoft.com/office/drawing/2014/main" id="{47028642-4A61-4089-A8FD-FE09AE7F3C35}"/>
              </a:ext>
            </a:extLst>
          </p:cNvPr>
          <p:cNvSpPr/>
          <p:nvPr/>
        </p:nvSpPr>
        <p:spPr>
          <a:xfrm>
            <a:off x="4881095" y="2744868"/>
            <a:ext cx="3740658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fontAlgn="base">
              <a:lnSpc>
                <a:spcPct val="150000"/>
              </a:lnSpc>
              <a:spcBef>
                <a:spcPct val="0"/>
              </a:spcBef>
              <a:buSzPct val="130000"/>
              <a:buFontTx/>
              <a:buChar char="-"/>
            </a:pPr>
            <a:r>
              <a:rPr lang="nl-BE" sz="1600" b="1" dirty="0">
                <a:solidFill>
                  <a:srgbClr val="3E7F7F"/>
                </a:solidFill>
                <a:cs typeface="Fira Sans Regular"/>
              </a:rPr>
              <a:t>Preservación a largo plazo</a:t>
            </a:r>
          </a:p>
          <a:p>
            <a:pPr marL="285750" lvl="1" indent="-285750" fontAlgn="base">
              <a:lnSpc>
                <a:spcPct val="150000"/>
              </a:lnSpc>
              <a:spcBef>
                <a:spcPct val="0"/>
              </a:spcBef>
              <a:buSzPct val="130000"/>
              <a:buFontTx/>
              <a:buChar char="-"/>
            </a:pPr>
            <a:r>
              <a:rPr lang="nl-BE" sz="1600" b="1" dirty="0">
                <a:solidFill>
                  <a:srgbClr val="3E7F7F"/>
                </a:solidFill>
                <a:cs typeface="Fira Sans Regular"/>
              </a:rPr>
              <a:t>Creación de DOIs </a:t>
            </a:r>
          </a:p>
          <a:p>
            <a:pPr marL="285750" lvl="1" indent="-285750" fontAlgn="base">
              <a:lnSpc>
                <a:spcPct val="150000"/>
              </a:lnSpc>
              <a:spcBef>
                <a:spcPct val="0"/>
              </a:spcBef>
              <a:buSzPct val="130000"/>
              <a:buFontTx/>
              <a:buChar char="-"/>
            </a:pPr>
            <a:r>
              <a:rPr lang="nl-BE" sz="1600" b="1" dirty="0">
                <a:solidFill>
                  <a:srgbClr val="3E7F7F"/>
                </a:solidFill>
                <a:cs typeface="Fira Sans Regular"/>
              </a:rPr>
              <a:t>Licencias</a:t>
            </a:r>
          </a:p>
          <a:p>
            <a:pPr marL="285750" lvl="1" indent="-285750" fontAlgn="base">
              <a:lnSpc>
                <a:spcPct val="150000"/>
              </a:lnSpc>
              <a:spcBef>
                <a:spcPct val="0"/>
              </a:spcBef>
              <a:buSzPct val="130000"/>
              <a:buFontTx/>
              <a:buChar char="-"/>
            </a:pPr>
            <a:r>
              <a:rPr lang="nl-BE" sz="1600" b="1" dirty="0">
                <a:solidFill>
                  <a:srgbClr val="3E7F7F"/>
                </a:solidFill>
                <a:cs typeface="Fira Sans Regular"/>
              </a:rPr>
              <a:t>Control de versiones</a:t>
            </a:r>
          </a:p>
          <a:p>
            <a:pPr marL="285750" lvl="1" indent="-285750" fontAlgn="base">
              <a:lnSpc>
                <a:spcPct val="150000"/>
              </a:lnSpc>
              <a:spcBef>
                <a:spcPct val="0"/>
              </a:spcBef>
              <a:buSzPct val="130000"/>
              <a:buFontTx/>
              <a:buChar char="-"/>
            </a:pPr>
            <a:r>
              <a:rPr lang="nl-BE" sz="1600" b="1" dirty="0">
                <a:solidFill>
                  <a:srgbClr val="3E7F7F"/>
                </a:solidFill>
                <a:cs typeface="Fira Sans Regular"/>
              </a:rPr>
              <a:t>Privado / público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ADC88D2-FC9D-4A04-92BE-680B1CC151BB}"/>
              </a:ext>
            </a:extLst>
          </p:cNvPr>
          <p:cNvGrpSpPr/>
          <p:nvPr/>
        </p:nvGrpSpPr>
        <p:grpSpPr>
          <a:xfrm>
            <a:off x="958102" y="3429000"/>
            <a:ext cx="1626519" cy="1631481"/>
            <a:chOff x="4234229" y="4565563"/>
            <a:chExt cx="1626519" cy="1631481"/>
          </a:xfrm>
        </p:grpSpPr>
        <p:sp>
          <p:nvSpPr>
            <p:cNvPr id="47" name="Oval 22">
              <a:extLst>
                <a:ext uri="{FF2B5EF4-FFF2-40B4-BE49-F238E27FC236}">
                  <a16:creationId xmlns:a16="http://schemas.microsoft.com/office/drawing/2014/main" id="{18AAA8E4-EA18-4CB1-8F43-1DBC7C7C6619}"/>
                </a:ext>
              </a:extLst>
            </p:cNvPr>
            <p:cNvSpPr/>
            <p:nvPr/>
          </p:nvSpPr>
          <p:spPr>
            <a:xfrm rot="21208879">
              <a:off x="4234229" y="4565563"/>
              <a:ext cx="1626519" cy="1631481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sp>
          <p:nvSpPr>
            <p:cNvPr id="50" name="Rectangle 12">
              <a:extLst>
                <a:ext uri="{FF2B5EF4-FFF2-40B4-BE49-F238E27FC236}">
                  <a16:creationId xmlns:a16="http://schemas.microsoft.com/office/drawing/2014/main" id="{267BAAF3-FB34-46B5-8EDF-0D1745654B2B}"/>
                </a:ext>
              </a:extLst>
            </p:cNvPr>
            <p:cNvSpPr/>
            <p:nvPr/>
          </p:nvSpPr>
          <p:spPr>
            <a:xfrm>
              <a:off x="4814583" y="5379260"/>
              <a:ext cx="926946" cy="589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base">
                <a:lnSpc>
                  <a:spcPct val="150000"/>
                </a:lnSpc>
                <a:spcBef>
                  <a:spcPct val="0"/>
                </a:spcBef>
                <a:buSzPct val="130000"/>
              </a:pPr>
              <a:r>
                <a:rPr lang="nl-BE" sz="2400" b="1" dirty="0">
                  <a:solidFill>
                    <a:srgbClr val="4C9E45"/>
                  </a:solidFill>
                  <a:cs typeface="Fira Sans Regular"/>
                </a:rPr>
                <a:t>IPT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0F828D3-C979-4449-A441-D99F5A67CDA1}"/>
              </a:ext>
            </a:extLst>
          </p:cNvPr>
          <p:cNvGrpSpPr/>
          <p:nvPr/>
        </p:nvGrpSpPr>
        <p:grpSpPr>
          <a:xfrm>
            <a:off x="3646296" y="4804046"/>
            <a:ext cx="1272861" cy="1249282"/>
            <a:chOff x="3078971" y="4779566"/>
            <a:chExt cx="1272861" cy="1249282"/>
          </a:xfrm>
        </p:grpSpPr>
        <p:sp>
          <p:nvSpPr>
            <p:cNvPr id="57" name="Oval 22">
              <a:extLst>
                <a:ext uri="{FF2B5EF4-FFF2-40B4-BE49-F238E27FC236}">
                  <a16:creationId xmlns:a16="http://schemas.microsoft.com/office/drawing/2014/main" id="{B4A549C1-2346-492C-92DF-BD235FBA0E8C}"/>
                </a:ext>
              </a:extLst>
            </p:cNvPr>
            <p:cNvSpPr/>
            <p:nvPr/>
          </p:nvSpPr>
          <p:spPr>
            <a:xfrm rot="21208879">
              <a:off x="3095127" y="4779566"/>
              <a:ext cx="1256705" cy="1249282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pic>
          <p:nvPicPr>
            <p:cNvPr id="1038" name="Picture 14" descr="SEANOE - Sea Open Scientific Data Publication">
              <a:extLst>
                <a:ext uri="{FF2B5EF4-FFF2-40B4-BE49-F238E27FC236}">
                  <a16:creationId xmlns:a16="http://schemas.microsoft.com/office/drawing/2014/main" id="{4ABFDC5A-3183-46DC-A48E-4DDEBE2B9D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17" b="36141"/>
            <a:stretch/>
          </p:blipFill>
          <p:spPr bwMode="auto">
            <a:xfrm>
              <a:off x="3078971" y="5228343"/>
              <a:ext cx="1263306" cy="35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21A6F00-6C14-86C4-85AA-1E584B25F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8" y="3668053"/>
            <a:ext cx="2852475" cy="1145212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E0C5AEC7-F9FC-9282-CB83-DB8EE42CA31D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6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66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es-ES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/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Plan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Muestreo 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Procesamiento y análisis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Preservación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Publicación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Reutilización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sp>
        <p:nvSpPr>
          <p:cNvPr id="27" name="Rectangle 59">
            <a:extLst>
              <a:ext uri="{FF2B5EF4-FFF2-40B4-BE49-F238E27FC236}">
                <a16:creationId xmlns:a16="http://schemas.microsoft.com/office/drawing/2014/main" id="{A25392B7-0F0C-4CDA-B1AA-3F9BA0532EA8}"/>
              </a:ext>
            </a:extLst>
          </p:cNvPr>
          <p:cNvSpPr>
            <a:spLocks/>
          </p:cNvSpPr>
          <p:nvPr/>
        </p:nvSpPr>
        <p:spPr>
          <a:xfrm>
            <a:off x="9048385" y="1639850"/>
            <a:ext cx="2790000" cy="3103599"/>
          </a:xfrm>
          <a:prstGeom prst="rect">
            <a:avLst/>
          </a:prstGeom>
          <a:solidFill>
            <a:schemeClr val="bg1">
              <a:lumMod val="65000"/>
              <a:alpha val="69804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sp>
        <p:nvSpPr>
          <p:cNvPr id="26" name="Rectangle 59">
            <a:extLst>
              <a:ext uri="{FF2B5EF4-FFF2-40B4-BE49-F238E27FC236}">
                <a16:creationId xmlns:a16="http://schemas.microsoft.com/office/drawing/2014/main" id="{F19C1720-FC30-4E6C-9C0C-0CBA42DF83BD}"/>
              </a:ext>
            </a:extLst>
          </p:cNvPr>
          <p:cNvSpPr>
            <a:spLocks/>
          </p:cNvSpPr>
          <p:nvPr/>
        </p:nvSpPr>
        <p:spPr>
          <a:xfrm>
            <a:off x="6143043" y="1639851"/>
            <a:ext cx="2790000" cy="3103599"/>
          </a:xfrm>
          <a:prstGeom prst="rect">
            <a:avLst/>
          </a:prstGeom>
          <a:solidFill>
            <a:schemeClr val="bg1">
              <a:lumMod val="65000"/>
              <a:alpha val="69804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sp>
        <p:nvSpPr>
          <p:cNvPr id="25" name="Rectangle 59">
            <a:extLst>
              <a:ext uri="{FF2B5EF4-FFF2-40B4-BE49-F238E27FC236}">
                <a16:creationId xmlns:a16="http://schemas.microsoft.com/office/drawing/2014/main" id="{23EB3321-FE27-4E68-9374-674CB8F31381}"/>
              </a:ext>
            </a:extLst>
          </p:cNvPr>
          <p:cNvSpPr>
            <a:spLocks/>
          </p:cNvSpPr>
          <p:nvPr/>
        </p:nvSpPr>
        <p:spPr>
          <a:xfrm>
            <a:off x="3258958" y="1639852"/>
            <a:ext cx="2779017" cy="3103599"/>
          </a:xfrm>
          <a:prstGeom prst="rect">
            <a:avLst/>
          </a:prstGeom>
          <a:solidFill>
            <a:schemeClr val="bg1">
              <a:lumMod val="65000"/>
              <a:alpha val="69804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rgbClr val="61A150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C87E9C-BBCA-4076-BA6E-210B121EC21E}"/>
              </a:ext>
            </a:extLst>
          </p:cNvPr>
          <p:cNvSpPr>
            <a:spLocks/>
          </p:cNvSpPr>
          <p:nvPr/>
        </p:nvSpPr>
        <p:spPr>
          <a:xfrm>
            <a:off x="353616" y="2663825"/>
            <a:ext cx="2790000" cy="103505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crisis de la </a:t>
            </a:r>
            <a:r>
              <a:rPr lang="en-GB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reproducibilidad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778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5/6: Publicación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5358302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495198" y="3401090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Publicación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D255FDE-68B1-4C2A-89FC-2E85CBE40474}"/>
              </a:ext>
            </a:extLst>
          </p:cNvPr>
          <p:cNvSpPr txBox="1"/>
          <p:nvPr/>
        </p:nvSpPr>
        <p:spPr>
          <a:xfrm>
            <a:off x="434619" y="3256150"/>
            <a:ext cx="359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AAA2"/>
                </a:solidFill>
                <a:latin typeface="Sofia Pro"/>
              </a:rPr>
              <a:t>Recursos localizables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AAA2"/>
                </a:solidFill>
                <a:latin typeface="Sofia Pro"/>
              </a:rPr>
              <a:t>Data papers</a:t>
            </a:r>
          </a:p>
        </p:txBody>
      </p:sp>
    </p:spTree>
    <p:extLst>
      <p:ext uri="{BB962C8B-B14F-4D97-AF65-F5344CB8AC3E}">
        <p14:creationId xmlns:p14="http://schemas.microsoft.com/office/powerpoint/2010/main" val="36202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bifes.github.io/metages-toolkit/articles/figures/mapa-total.png">
            <a:extLst>
              <a:ext uri="{FF2B5EF4-FFF2-40B4-BE49-F238E27FC236}">
                <a16:creationId xmlns:a16="http://schemas.microsoft.com/office/drawing/2014/main" id="{EFA61A7C-EB2B-478F-9BE8-DD1AA21CF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" r="52656" b="25120"/>
          <a:stretch/>
        </p:blipFill>
        <p:spPr bwMode="auto">
          <a:xfrm>
            <a:off x="9394170" y="2050274"/>
            <a:ext cx="2766347" cy="260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B60AB86-0408-4817-9D22-85A616BB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228" y="2033281"/>
            <a:ext cx="3761942" cy="2574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6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sp>
        <p:nvSpPr>
          <p:cNvPr id="92" name="TextBox 4">
            <a:extLst>
              <a:ext uri="{FF2B5EF4-FFF2-40B4-BE49-F238E27FC236}">
                <a16:creationId xmlns:a16="http://schemas.microsoft.com/office/drawing/2014/main" id="{70EE3949-58ED-4B54-AB24-F202F92DD811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5/6: Publicación - Catálogos, portales y data papers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Tekstvak 9">
            <a:extLst>
              <a:ext uri="{FF2B5EF4-FFF2-40B4-BE49-F238E27FC236}">
                <a16:creationId xmlns:a16="http://schemas.microsoft.com/office/drawing/2014/main" id="{4CFF4387-C7D7-44FC-B72D-1514DD3CECF0}"/>
              </a:ext>
            </a:extLst>
          </p:cNvPr>
          <p:cNvSpPr txBox="1"/>
          <p:nvPr/>
        </p:nvSpPr>
        <p:spPr>
          <a:xfrm>
            <a:off x="658368" y="1247292"/>
            <a:ext cx="5510104" cy="4312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dirty="0">
                <a:solidFill>
                  <a:srgbClr val="3E7F7F"/>
                </a:solidFill>
                <a:latin typeface="+mn-lt"/>
              </a:rPr>
              <a:t>Catálogos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3EB38F"/>
                </a:solidFill>
              </a:rPr>
              <a:t>Descripción de metadatos y enlace a datos</a:t>
            </a:r>
          </a:p>
          <a:p>
            <a:pPr algn="l"/>
            <a:endParaRPr lang="nl-BE" sz="20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sz="2000" dirty="0">
              <a:latin typeface="+mn-lt"/>
            </a:endParaRPr>
          </a:p>
          <a:p>
            <a:pPr algn="l"/>
            <a:endParaRPr lang="nl-BE" dirty="0">
              <a:solidFill>
                <a:srgbClr val="3E7F7F"/>
              </a:solidFill>
              <a:latin typeface="+mn-lt"/>
            </a:endParaRPr>
          </a:p>
          <a:p>
            <a:pPr algn="l"/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Portales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Acceso y visualización interactiva</a:t>
            </a:r>
          </a:p>
          <a:p>
            <a:pPr algn="l"/>
            <a:endParaRPr lang="nl-BE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endParaRPr lang="nl-BE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endParaRPr lang="nl-BE" sz="8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Data papers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Publicación descriptiva de los datos</a:t>
            </a:r>
          </a:p>
        </p:txBody>
      </p:sp>
      <p:sp>
        <p:nvSpPr>
          <p:cNvPr id="38" name="Tekstvak 9">
            <a:extLst>
              <a:ext uri="{FF2B5EF4-FFF2-40B4-BE49-F238E27FC236}">
                <a16:creationId xmlns:a16="http://schemas.microsoft.com/office/drawing/2014/main" id="{66BC8E5A-62F3-4981-987F-29ECC93716F5}"/>
              </a:ext>
            </a:extLst>
          </p:cNvPr>
          <p:cNvSpPr txBox="1"/>
          <p:nvPr/>
        </p:nvSpPr>
        <p:spPr>
          <a:xfrm>
            <a:off x="1699524" y="2239952"/>
            <a:ext cx="381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sz="1600" b="0" i="1" dirty="0">
                <a:solidFill>
                  <a:srgbClr val="3E7F7F"/>
                </a:solidFill>
                <a:latin typeface="+mn-lt"/>
              </a:rPr>
              <a:t>“Registro de instituciones, colecciones y bases de datos de biodiversidad de España”</a:t>
            </a:r>
            <a:endParaRPr lang="nl-BE" sz="1600" b="0" i="1" dirty="0">
              <a:solidFill>
                <a:srgbClr val="3EB38F"/>
              </a:solidFill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56E2F41A-413C-ADF4-03C7-273A4B406B3F}"/>
              </a:ext>
            </a:extLst>
          </p:cNvPr>
          <p:cNvGrpSpPr/>
          <p:nvPr/>
        </p:nvGrpSpPr>
        <p:grpSpPr>
          <a:xfrm>
            <a:off x="190388" y="6167353"/>
            <a:ext cx="3097807" cy="483686"/>
            <a:chOff x="8138847" y="4874737"/>
            <a:chExt cx="5470908" cy="894258"/>
          </a:xfrm>
        </p:grpSpPr>
        <p:pic>
          <p:nvPicPr>
            <p:cNvPr id="7" name="Picture 2" descr="Home | re3data.org">
              <a:extLst>
                <a:ext uri="{FF2B5EF4-FFF2-40B4-BE49-F238E27FC236}">
                  <a16:creationId xmlns:a16="http://schemas.microsoft.com/office/drawing/2014/main" id="{6147FD5E-426D-BDA4-B41F-323340074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3446" y="4968232"/>
              <a:ext cx="2716309" cy="800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12">
              <a:extLst>
                <a:ext uri="{FF2B5EF4-FFF2-40B4-BE49-F238E27FC236}">
                  <a16:creationId xmlns:a16="http://schemas.microsoft.com/office/drawing/2014/main" id="{C24CD3A7-AAE2-981B-7148-5CCADDC9F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38847" y="4874737"/>
              <a:ext cx="2665222" cy="873843"/>
            </a:xfrm>
            <a:prstGeom prst="rect">
              <a:avLst/>
            </a:prstGeom>
          </p:spPr>
        </p:pic>
      </p:grpSp>
      <p:sp>
        <p:nvSpPr>
          <p:cNvPr id="9" name="Tekstvak 9">
            <a:extLst>
              <a:ext uri="{FF2B5EF4-FFF2-40B4-BE49-F238E27FC236}">
                <a16:creationId xmlns:a16="http://schemas.microsoft.com/office/drawing/2014/main" id="{A53F3A1C-2994-1FAC-FEDC-397325578376}"/>
              </a:ext>
            </a:extLst>
          </p:cNvPr>
          <p:cNvSpPr txBox="1"/>
          <p:nvPr/>
        </p:nvSpPr>
        <p:spPr>
          <a:xfrm>
            <a:off x="1858879" y="4033274"/>
            <a:ext cx="3815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sz="1600" b="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“Portal de datos de GBIF España”</a:t>
            </a:r>
            <a:endParaRPr lang="nl-BE" sz="1600" b="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2C5B38F0-937A-810E-BD9A-320B185BBA41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7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93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sp>
        <p:nvSpPr>
          <p:cNvPr id="30" name="Tekstvak 9">
            <a:extLst>
              <a:ext uri="{FF2B5EF4-FFF2-40B4-BE49-F238E27FC236}">
                <a16:creationId xmlns:a16="http://schemas.microsoft.com/office/drawing/2014/main" id="{4CFF4387-C7D7-44FC-B72D-1514DD3CECF0}"/>
              </a:ext>
            </a:extLst>
          </p:cNvPr>
          <p:cNvSpPr txBox="1"/>
          <p:nvPr/>
        </p:nvSpPr>
        <p:spPr>
          <a:xfrm>
            <a:off x="658368" y="1247292"/>
            <a:ext cx="5510104" cy="4312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Catálogos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Descripción de metadatos y enlace a datos</a:t>
            </a:r>
          </a:p>
          <a:p>
            <a:pPr algn="l"/>
            <a:endParaRPr lang="nl-BE" sz="20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sz="20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endParaRPr lang="nl-BE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r>
              <a:rPr lang="nl-BE" dirty="0">
                <a:solidFill>
                  <a:srgbClr val="3E7F7F"/>
                </a:solidFill>
                <a:latin typeface="+mn-lt"/>
              </a:rPr>
              <a:t>Portales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3EB38F"/>
                </a:solidFill>
              </a:rPr>
              <a:t>Acceso y visualización interactiva</a:t>
            </a:r>
          </a:p>
          <a:p>
            <a:pPr algn="l"/>
            <a:endParaRPr lang="nl-BE" dirty="0">
              <a:solidFill>
                <a:srgbClr val="3E7F7F"/>
              </a:solidFill>
              <a:latin typeface="+mn-lt"/>
            </a:endParaRPr>
          </a:p>
          <a:p>
            <a:pPr algn="l"/>
            <a:endParaRPr lang="nl-BE" dirty="0">
              <a:solidFill>
                <a:srgbClr val="3E7F7F"/>
              </a:solidFill>
              <a:latin typeface="+mn-lt"/>
            </a:endParaRPr>
          </a:p>
          <a:p>
            <a:pPr algn="l"/>
            <a:endParaRPr lang="nl-BE" sz="800" dirty="0">
              <a:solidFill>
                <a:srgbClr val="3E7F7F"/>
              </a:solidFill>
              <a:latin typeface="+mn-lt"/>
            </a:endParaRPr>
          </a:p>
          <a:p>
            <a:pPr algn="l"/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Data papers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Publicación descriptiva de los datos</a:t>
            </a:r>
          </a:p>
        </p:txBody>
      </p:sp>
      <p:sp>
        <p:nvSpPr>
          <p:cNvPr id="38" name="Tekstvak 9">
            <a:extLst>
              <a:ext uri="{FF2B5EF4-FFF2-40B4-BE49-F238E27FC236}">
                <a16:creationId xmlns:a16="http://schemas.microsoft.com/office/drawing/2014/main" id="{66BC8E5A-62F3-4981-987F-29ECC93716F5}"/>
              </a:ext>
            </a:extLst>
          </p:cNvPr>
          <p:cNvSpPr txBox="1"/>
          <p:nvPr/>
        </p:nvSpPr>
        <p:spPr>
          <a:xfrm>
            <a:off x="1699524" y="2239952"/>
            <a:ext cx="381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sz="1600" b="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“Registro de instituciones, colecciones y bases de datos de biodiversidad de España”</a:t>
            </a:r>
            <a:endParaRPr lang="nl-BE" sz="1600" b="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CA1B58E-3624-4FB8-B372-3E756B89DFE9}"/>
              </a:ext>
            </a:extLst>
          </p:cNvPr>
          <p:cNvGrpSpPr/>
          <p:nvPr/>
        </p:nvGrpSpPr>
        <p:grpSpPr>
          <a:xfrm>
            <a:off x="5674666" y="1026414"/>
            <a:ext cx="6517334" cy="4975096"/>
            <a:chOff x="5674666" y="1078232"/>
            <a:chExt cx="6517334" cy="497509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B58B848-78AC-4ABA-BB34-D5F31F67F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628"/>
            <a:stretch/>
          </p:blipFill>
          <p:spPr>
            <a:xfrm>
              <a:off x="5674666" y="1078992"/>
              <a:ext cx="6517334" cy="4974336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87DDC92-3CED-4659-9F83-35F52D50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229" b="78114"/>
            <a:stretch/>
          </p:blipFill>
          <p:spPr>
            <a:xfrm>
              <a:off x="5674666" y="1078232"/>
              <a:ext cx="1365026" cy="1370044"/>
            </a:xfrm>
            <a:prstGeom prst="rect">
              <a:avLst/>
            </a:prstGeom>
          </p:spPr>
        </p:pic>
      </p:grpSp>
      <p:sp>
        <p:nvSpPr>
          <p:cNvPr id="49" name="Tekstvak 9">
            <a:extLst>
              <a:ext uri="{FF2B5EF4-FFF2-40B4-BE49-F238E27FC236}">
                <a16:creationId xmlns:a16="http://schemas.microsoft.com/office/drawing/2014/main" id="{BB3761B8-4FEE-41E0-9C0C-5B9940C766B4}"/>
              </a:ext>
            </a:extLst>
          </p:cNvPr>
          <p:cNvSpPr txBox="1"/>
          <p:nvPr/>
        </p:nvSpPr>
        <p:spPr>
          <a:xfrm>
            <a:off x="1858879" y="4033274"/>
            <a:ext cx="3815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sz="1600" b="0" i="1" dirty="0">
                <a:solidFill>
                  <a:srgbClr val="3E7F7F"/>
                </a:solidFill>
                <a:latin typeface="+mn-lt"/>
              </a:rPr>
              <a:t>“Portal de datos de GBIF España”</a:t>
            </a:r>
            <a:endParaRPr lang="nl-BE" sz="1600" b="0" i="1" dirty="0">
              <a:solidFill>
                <a:srgbClr val="3EB38F"/>
              </a:solidFill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56E2F41A-413C-ADF4-03C7-273A4B406B3F}"/>
              </a:ext>
            </a:extLst>
          </p:cNvPr>
          <p:cNvGrpSpPr/>
          <p:nvPr/>
        </p:nvGrpSpPr>
        <p:grpSpPr>
          <a:xfrm>
            <a:off x="190388" y="6167353"/>
            <a:ext cx="3097807" cy="483686"/>
            <a:chOff x="8138847" y="4874737"/>
            <a:chExt cx="5470908" cy="894258"/>
          </a:xfrm>
        </p:grpSpPr>
        <p:pic>
          <p:nvPicPr>
            <p:cNvPr id="7" name="Picture 2" descr="Home | re3data.org">
              <a:extLst>
                <a:ext uri="{FF2B5EF4-FFF2-40B4-BE49-F238E27FC236}">
                  <a16:creationId xmlns:a16="http://schemas.microsoft.com/office/drawing/2014/main" id="{6147FD5E-426D-BDA4-B41F-323340074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3446" y="4968232"/>
              <a:ext cx="2716309" cy="800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12">
              <a:extLst>
                <a:ext uri="{FF2B5EF4-FFF2-40B4-BE49-F238E27FC236}">
                  <a16:creationId xmlns:a16="http://schemas.microsoft.com/office/drawing/2014/main" id="{C24CD3A7-AAE2-981B-7148-5CCADDC9F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38847" y="4874737"/>
              <a:ext cx="2665222" cy="873843"/>
            </a:xfrm>
            <a:prstGeom prst="rect">
              <a:avLst/>
            </a:prstGeom>
          </p:spPr>
        </p:pic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5423536E-2975-C769-03DF-694D90C30ACF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5/6: Publicación - Catálogos, portales y data papers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AD844B9-0E3C-0CD5-4DF0-6F7F655D7E5B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8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1068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43B4561-F7E8-CA6C-803E-F32EC2285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695" y="1743658"/>
            <a:ext cx="3626036" cy="3321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5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sp>
        <p:nvSpPr>
          <p:cNvPr id="30" name="Tekstvak 9">
            <a:extLst>
              <a:ext uri="{FF2B5EF4-FFF2-40B4-BE49-F238E27FC236}">
                <a16:creationId xmlns:a16="http://schemas.microsoft.com/office/drawing/2014/main" id="{4CFF4387-C7D7-44FC-B72D-1514DD3CECF0}"/>
              </a:ext>
            </a:extLst>
          </p:cNvPr>
          <p:cNvSpPr txBox="1"/>
          <p:nvPr/>
        </p:nvSpPr>
        <p:spPr>
          <a:xfrm>
            <a:off x="658368" y="1247292"/>
            <a:ext cx="5510104" cy="4312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Catálogos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Descripción de metadatos y enlace a datos</a:t>
            </a:r>
          </a:p>
          <a:p>
            <a:pPr algn="l"/>
            <a:endParaRPr lang="nl-BE" sz="20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sz="20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endParaRPr lang="nl-BE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l"/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Portales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Acceso y visualización interactiva</a:t>
            </a:r>
          </a:p>
          <a:p>
            <a:pPr algn="l"/>
            <a:endParaRPr lang="nl-BE" dirty="0">
              <a:solidFill>
                <a:srgbClr val="3E7F7F"/>
              </a:solidFill>
            </a:endParaRPr>
          </a:p>
          <a:p>
            <a:pPr algn="l"/>
            <a:endParaRPr lang="nl-BE" dirty="0">
              <a:solidFill>
                <a:srgbClr val="3E7F7F"/>
              </a:solidFill>
            </a:endParaRPr>
          </a:p>
          <a:p>
            <a:pPr algn="l"/>
            <a:endParaRPr lang="nl-BE" sz="800" dirty="0">
              <a:solidFill>
                <a:srgbClr val="3E7F7F"/>
              </a:solidFill>
            </a:endParaRPr>
          </a:p>
          <a:p>
            <a:pPr algn="l"/>
            <a:r>
              <a:rPr lang="nl-BE" dirty="0">
                <a:solidFill>
                  <a:srgbClr val="3E7F7F"/>
                </a:solidFill>
                <a:latin typeface="+mn-lt"/>
              </a:rPr>
              <a:t>Data papers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3EB38F"/>
                </a:solidFill>
              </a:rPr>
              <a:t>Publicación descriptiva sobre datos</a:t>
            </a:r>
          </a:p>
        </p:txBody>
      </p:sp>
      <p:sp>
        <p:nvSpPr>
          <p:cNvPr id="38" name="Tekstvak 9">
            <a:extLst>
              <a:ext uri="{FF2B5EF4-FFF2-40B4-BE49-F238E27FC236}">
                <a16:creationId xmlns:a16="http://schemas.microsoft.com/office/drawing/2014/main" id="{66BC8E5A-62F3-4981-987F-29ECC93716F5}"/>
              </a:ext>
            </a:extLst>
          </p:cNvPr>
          <p:cNvSpPr txBox="1"/>
          <p:nvPr/>
        </p:nvSpPr>
        <p:spPr>
          <a:xfrm>
            <a:off x="1699524" y="2239952"/>
            <a:ext cx="381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sz="1600" b="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“Registro de instituciones, colecciones y bases de datos de biodiversidad de España”</a:t>
            </a:r>
            <a:endParaRPr lang="nl-BE" sz="1600" b="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56E2F41A-413C-ADF4-03C7-273A4B406B3F}"/>
              </a:ext>
            </a:extLst>
          </p:cNvPr>
          <p:cNvGrpSpPr/>
          <p:nvPr/>
        </p:nvGrpSpPr>
        <p:grpSpPr>
          <a:xfrm>
            <a:off x="190388" y="6167353"/>
            <a:ext cx="3097807" cy="483686"/>
            <a:chOff x="8138847" y="4874737"/>
            <a:chExt cx="5470908" cy="894258"/>
          </a:xfrm>
        </p:grpSpPr>
        <p:pic>
          <p:nvPicPr>
            <p:cNvPr id="7" name="Picture 2" descr="Home | re3data.org">
              <a:extLst>
                <a:ext uri="{FF2B5EF4-FFF2-40B4-BE49-F238E27FC236}">
                  <a16:creationId xmlns:a16="http://schemas.microsoft.com/office/drawing/2014/main" id="{6147FD5E-426D-BDA4-B41F-323340074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3446" y="4968232"/>
              <a:ext cx="2716309" cy="800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12">
              <a:extLst>
                <a:ext uri="{FF2B5EF4-FFF2-40B4-BE49-F238E27FC236}">
                  <a16:creationId xmlns:a16="http://schemas.microsoft.com/office/drawing/2014/main" id="{C24CD3A7-AAE2-981B-7148-5CCADDC9F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38847" y="4874737"/>
              <a:ext cx="2665222" cy="873843"/>
            </a:xfrm>
            <a:prstGeom prst="rect">
              <a:avLst/>
            </a:prstGeom>
          </p:spPr>
        </p:pic>
      </p:grpSp>
      <p:sp>
        <p:nvSpPr>
          <p:cNvPr id="9" name="Tekstvak 9">
            <a:extLst>
              <a:ext uri="{FF2B5EF4-FFF2-40B4-BE49-F238E27FC236}">
                <a16:creationId xmlns:a16="http://schemas.microsoft.com/office/drawing/2014/main" id="{5F697602-E539-28A2-3AD0-B620786FD376}"/>
              </a:ext>
            </a:extLst>
          </p:cNvPr>
          <p:cNvSpPr txBox="1"/>
          <p:nvPr/>
        </p:nvSpPr>
        <p:spPr>
          <a:xfrm>
            <a:off x="1858879" y="4033274"/>
            <a:ext cx="3815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2400" b="1">
                <a:solidFill>
                  <a:srgbClr val="F4BE78"/>
                </a:solidFill>
                <a:latin typeface="Sofia Pro" pitchFamily="2" charset="0"/>
              </a:defRPr>
            </a:lvl1pPr>
          </a:lstStyle>
          <a:p>
            <a:pPr algn="l"/>
            <a:r>
              <a:rPr lang="nl-BE" sz="1600" b="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“Portal de datos de GBIF España”</a:t>
            </a:r>
            <a:endParaRPr lang="nl-BE" sz="1600" b="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382B9E5-AE9F-9474-AB79-513D70F2FDB7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5/6: Publicación - Catálogos, portales y data papers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B1084F3-17F8-1A9D-CD91-7F6864723E19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9</a:t>
            </a:r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CDB3DFB-7DD2-694A-71FF-46BF8494A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5623" y="1495325"/>
            <a:ext cx="2502029" cy="38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2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1" descr="/mnt/data/opt_assets/world.jpg">
            <a:extLst>
              <a:ext uri="{FF2B5EF4-FFF2-40B4-BE49-F238E27FC236}">
                <a16:creationId xmlns:a16="http://schemas.microsoft.com/office/drawing/2014/main" id="{6181F31A-429E-0E7B-5903-547AA8669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13980" r="18021"/>
          <a:stretch/>
        </p:blipFill>
        <p:spPr>
          <a:xfrm>
            <a:off x="-493895" y="821284"/>
            <a:ext cx="12861541" cy="98733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sp>
        <p:nvSpPr>
          <p:cNvPr id="42" name="Oval 22">
            <a:extLst>
              <a:ext uri="{FF2B5EF4-FFF2-40B4-BE49-F238E27FC236}">
                <a16:creationId xmlns:a16="http://schemas.microsoft.com/office/drawing/2014/main" id="{D0EC61CD-4EB1-99C2-4EFF-FED0534EC3ED}"/>
              </a:ext>
            </a:extLst>
          </p:cNvPr>
          <p:cNvSpPr/>
          <p:nvPr/>
        </p:nvSpPr>
        <p:spPr>
          <a:xfrm rot="21208879">
            <a:off x="1571478" y="1978969"/>
            <a:ext cx="9044928" cy="3449700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44" name="Oval 22">
            <a:extLst>
              <a:ext uri="{FF2B5EF4-FFF2-40B4-BE49-F238E27FC236}">
                <a16:creationId xmlns:a16="http://schemas.microsoft.com/office/drawing/2014/main" id="{604A1D2C-7CCE-826E-5C75-57A945325EB0}"/>
              </a:ext>
            </a:extLst>
          </p:cNvPr>
          <p:cNvSpPr/>
          <p:nvPr/>
        </p:nvSpPr>
        <p:spPr>
          <a:xfrm rot="21208879">
            <a:off x="7248666" y="1232145"/>
            <a:ext cx="1256705" cy="124928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47" name="Oval 22">
            <a:extLst>
              <a:ext uri="{FF2B5EF4-FFF2-40B4-BE49-F238E27FC236}">
                <a16:creationId xmlns:a16="http://schemas.microsoft.com/office/drawing/2014/main" id="{2890606E-2837-B0F0-8BBE-D70066AE5B23}"/>
              </a:ext>
            </a:extLst>
          </p:cNvPr>
          <p:cNvSpPr/>
          <p:nvPr/>
        </p:nvSpPr>
        <p:spPr>
          <a:xfrm rot="21208879">
            <a:off x="3654375" y="1727546"/>
            <a:ext cx="1256705" cy="124928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52" name="Oval 22">
            <a:extLst>
              <a:ext uri="{FF2B5EF4-FFF2-40B4-BE49-F238E27FC236}">
                <a16:creationId xmlns:a16="http://schemas.microsoft.com/office/drawing/2014/main" id="{D28369BE-0C0F-D56D-27DE-522E49A3F735}"/>
              </a:ext>
            </a:extLst>
          </p:cNvPr>
          <p:cNvSpPr/>
          <p:nvPr/>
        </p:nvSpPr>
        <p:spPr>
          <a:xfrm rot="21208879">
            <a:off x="6949266" y="4664127"/>
            <a:ext cx="1256705" cy="124928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55" name="Oval 22">
            <a:extLst>
              <a:ext uri="{FF2B5EF4-FFF2-40B4-BE49-F238E27FC236}">
                <a16:creationId xmlns:a16="http://schemas.microsoft.com/office/drawing/2014/main" id="{0B6A563A-6414-2CCF-1D1F-531A2676C420}"/>
              </a:ext>
            </a:extLst>
          </p:cNvPr>
          <p:cNvSpPr/>
          <p:nvPr/>
        </p:nvSpPr>
        <p:spPr>
          <a:xfrm rot="21208879">
            <a:off x="9515580" y="3127808"/>
            <a:ext cx="1256705" cy="124928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59" name="Oval 22">
            <a:extLst>
              <a:ext uri="{FF2B5EF4-FFF2-40B4-BE49-F238E27FC236}">
                <a16:creationId xmlns:a16="http://schemas.microsoft.com/office/drawing/2014/main" id="{C16C4A0F-9F7A-ECAD-535C-026ACA4D9898}"/>
              </a:ext>
            </a:extLst>
          </p:cNvPr>
          <p:cNvSpPr/>
          <p:nvPr/>
        </p:nvSpPr>
        <p:spPr>
          <a:xfrm rot="21208879">
            <a:off x="958102" y="3429000"/>
            <a:ext cx="1626519" cy="1631481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63" name="Oval 22">
            <a:extLst>
              <a:ext uri="{FF2B5EF4-FFF2-40B4-BE49-F238E27FC236}">
                <a16:creationId xmlns:a16="http://schemas.microsoft.com/office/drawing/2014/main" id="{793D3EEB-6CFB-36C3-BB17-59EAA90A7A94}"/>
              </a:ext>
            </a:extLst>
          </p:cNvPr>
          <p:cNvSpPr/>
          <p:nvPr/>
        </p:nvSpPr>
        <p:spPr>
          <a:xfrm rot="21208879">
            <a:off x="3662452" y="4804046"/>
            <a:ext cx="1256705" cy="124928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A50D4548-A3BA-D6E0-0F97-F6B70C7F1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62" y="3489386"/>
            <a:ext cx="3703513" cy="148688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2A1FF3-9868-FF6D-CA91-F82B85F4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66" y="3505561"/>
            <a:ext cx="2334214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munication | European Marine Observation and Data Network (EMODnet)">
            <a:extLst>
              <a:ext uri="{FF2B5EF4-FFF2-40B4-BE49-F238E27FC236}">
                <a16:creationId xmlns:a16="http://schemas.microsoft.com/office/drawing/2014/main" id="{6E55E5F1-95CD-1133-AA41-655B111A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19" y="1865422"/>
            <a:ext cx="967103" cy="10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86A2864-3B1A-BF7E-73CE-21C8F877F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 bwMode="auto">
          <a:xfrm>
            <a:off x="7181814" y="1524705"/>
            <a:ext cx="1429893" cy="58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Icon&#10;&#10;Description automatically generated with low confidence">
            <a:extLst>
              <a:ext uri="{FF2B5EF4-FFF2-40B4-BE49-F238E27FC236}">
                <a16:creationId xmlns:a16="http://schemas.microsoft.com/office/drawing/2014/main" id="{A5EC2DC3-0958-D32B-A313-DEB1847ADA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414" y="4848338"/>
            <a:ext cx="1459104" cy="666418"/>
          </a:xfrm>
          <a:prstGeom prst="rect">
            <a:avLst/>
          </a:prstGeom>
        </p:spPr>
      </p:pic>
      <p:grpSp>
        <p:nvGrpSpPr>
          <p:cNvPr id="66" name="Grupo 65">
            <a:extLst>
              <a:ext uri="{FF2B5EF4-FFF2-40B4-BE49-F238E27FC236}">
                <a16:creationId xmlns:a16="http://schemas.microsoft.com/office/drawing/2014/main" id="{3DBD0869-B189-450B-7863-E13B93548F04}"/>
              </a:ext>
            </a:extLst>
          </p:cNvPr>
          <p:cNvGrpSpPr/>
          <p:nvPr/>
        </p:nvGrpSpPr>
        <p:grpSpPr>
          <a:xfrm>
            <a:off x="3306532" y="5135614"/>
            <a:ext cx="1862313" cy="719902"/>
            <a:chOff x="3202496" y="4776382"/>
            <a:chExt cx="2334215" cy="841898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B9272E64-AF8C-00A9-117C-B81CE5B95DD3}"/>
                </a:ext>
              </a:extLst>
            </p:cNvPr>
            <p:cNvSpPr txBox="1"/>
            <p:nvPr/>
          </p:nvSpPr>
          <p:spPr>
            <a:xfrm>
              <a:off x="4029752" y="5171550"/>
              <a:ext cx="821072" cy="359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b="1" dirty="0">
                  <a:solidFill>
                    <a:srgbClr val="71C3BE"/>
                  </a:solidFill>
                </a:rPr>
                <a:t>IMIS</a:t>
              </a:r>
              <a:endParaRPr lang="nl-BE" sz="2000" b="1" dirty="0">
                <a:solidFill>
                  <a:srgbClr val="71C3BE"/>
                </a:solidFill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D69DF5F-FB9B-FFAA-D825-75F732B5A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496" y="4776382"/>
              <a:ext cx="2334215" cy="841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2C70F003-77D9-C85D-5B40-C3B2DE257EF6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5/6: Publicación – Catálogos y portales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5DFBF64-E589-A4B8-F294-0077ADECAD09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10/11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1" name="Picture 2" descr="Home | re3data.org">
            <a:extLst>
              <a:ext uri="{FF2B5EF4-FFF2-40B4-BE49-F238E27FC236}">
                <a16:creationId xmlns:a16="http://schemas.microsoft.com/office/drawing/2014/main" id="{2585A5FF-01BC-2034-1308-44B49132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83" y="6383461"/>
            <a:ext cx="897621" cy="3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2">
            <a:extLst>
              <a:ext uri="{FF2B5EF4-FFF2-40B4-BE49-F238E27FC236}">
                <a16:creationId xmlns:a16="http://schemas.microsoft.com/office/drawing/2014/main" id="{A2F402C9-353D-FF3A-07FC-6C1D1C444B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142" y="6387990"/>
            <a:ext cx="880739" cy="33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2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s-ES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</a:p>
          <a:p>
            <a:pPr algn="l"/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/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Plan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Muestreo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Procesamiento y análisis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Preservación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Publicación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Reutilización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8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6680345"/>
                </p:ext>
              </p:extLst>
            </p:nvPr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Reutilización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5203284-536A-4988-BD66-147B2ED008FD}"/>
              </a:ext>
            </a:extLst>
          </p:cNvPr>
          <p:cNvSpPr txBox="1"/>
          <p:nvPr/>
        </p:nvSpPr>
        <p:spPr>
          <a:xfrm>
            <a:off x="434619" y="1207432"/>
            <a:ext cx="359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7F7F"/>
                </a:solidFill>
              </a:rPr>
              <a:t>Trazabilidad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7F7F"/>
                </a:solidFill>
              </a:rPr>
              <a:t>Licencias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83059ED-D9F9-7A50-5D5E-B086D2FB3DBD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6/6: Reutilización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77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30185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25" y="6090291"/>
            <a:ext cx="962598" cy="493777"/>
          </a:xfrm>
          <a:prstGeom prst="rect">
            <a:avLst/>
          </a:prstGeom>
        </p:spPr>
      </p:pic>
      <p:pic>
        <p:nvPicPr>
          <p:cNvPr id="5" name="Picture 2" descr="Creative Commons - Raspberry Pi">
            <a:hlinkClick r:id="rId5"/>
            <a:extLst>
              <a:ext uri="{FF2B5EF4-FFF2-40B4-BE49-F238E27FC236}">
                <a16:creationId xmlns:a16="http://schemas.microsoft.com/office/drawing/2014/main" id="{44A3965D-5753-EDBB-C1CD-AB0BD3CE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25" y="3012735"/>
            <a:ext cx="3313415" cy="125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0AD4277F-F735-888E-FAAB-2C9DAB9FA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542" y="2762914"/>
            <a:ext cx="1742681" cy="174268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F8877348-2C00-553B-F748-AE266D28216D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Calibri Light"/>
              </a:rPr>
              <a:t>6/6: Reutilización - Trazabilidad y licencias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1F783398-80F5-B10A-BED9-B509F94B6EAF}"/>
              </a:ext>
            </a:extLst>
          </p:cNvPr>
          <p:cNvSpPr txBox="1"/>
          <p:nvPr/>
        </p:nvSpPr>
        <p:spPr>
          <a:xfrm>
            <a:off x="11292840" y="6217919"/>
            <a:ext cx="529966" cy="23439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11/11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61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s-ES" sz="2400" b="0" dirty="0">
                <a:solidFill>
                  <a:srgbClr val="000000"/>
                </a:solidFill>
                <a:latin typeface="Calibri Light"/>
              </a:rPr>
              <a:t>El ciclo de vida de los datos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6AB72306-D33D-41C4-9363-D630A0DC2333}"/>
              </a:ext>
            </a:extLst>
          </p:cNvPr>
          <p:cNvGrpSpPr/>
          <p:nvPr/>
        </p:nvGrpSpPr>
        <p:grpSpPr>
          <a:xfrm>
            <a:off x="3191101" y="1260795"/>
            <a:ext cx="5665740" cy="4701307"/>
            <a:chOff x="2268773" y="1190075"/>
            <a:chExt cx="4249305" cy="3525980"/>
          </a:xfrm>
        </p:grpSpPr>
        <p:graphicFrame>
          <p:nvGraphicFramePr>
            <p:cNvPr id="30" name="Chart 9">
              <a:extLst>
                <a:ext uri="{FF2B5EF4-FFF2-40B4-BE49-F238E27FC236}">
                  <a16:creationId xmlns:a16="http://schemas.microsoft.com/office/drawing/2014/main" id="{B1C00E7B-64F2-4673-BABD-B05431B8835C}"/>
                </a:ext>
              </a:extLst>
            </p:cNvPr>
            <p:cNvGraphicFramePr/>
            <p:nvPr/>
          </p:nvGraphicFramePr>
          <p:xfrm>
            <a:off x="2268773" y="1190075"/>
            <a:ext cx="4249305" cy="3525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Flowchart: Connector 10">
              <a:extLst>
                <a:ext uri="{FF2B5EF4-FFF2-40B4-BE49-F238E27FC236}">
                  <a16:creationId xmlns:a16="http://schemas.microsoft.com/office/drawing/2014/main" id="{F7135E3D-E180-4ABB-B5BD-544B69EFB3FC}"/>
                </a:ext>
              </a:extLst>
            </p:cNvPr>
            <p:cNvSpPr/>
            <p:nvPr/>
          </p:nvSpPr>
          <p:spPr>
            <a:xfrm>
              <a:off x="4027665" y="2587305"/>
              <a:ext cx="731520" cy="73152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CD937B4-5089-4C06-B6E4-078AABA379F4}"/>
                </a:ext>
              </a:extLst>
            </p:cNvPr>
            <p:cNvSpPr txBox="1"/>
            <p:nvPr/>
          </p:nvSpPr>
          <p:spPr>
            <a:xfrm>
              <a:off x="3991765" y="2656797"/>
              <a:ext cx="803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El ciclo de la vida</a:t>
              </a:r>
            </a:p>
            <a:p>
              <a:pPr algn="ctr"/>
              <a:r>
                <a:rPr lang="nl-B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fia Pro"/>
                </a:rPr>
                <a:t>(de los datos)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7CF52AE5-C9BA-446B-9AA8-2987300EC1A3}"/>
              </a:ext>
            </a:extLst>
          </p:cNvPr>
          <p:cNvSpPr txBox="1"/>
          <p:nvPr/>
        </p:nvSpPr>
        <p:spPr>
          <a:xfrm>
            <a:off x="6155291" y="2012380"/>
            <a:ext cx="12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Plan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BBC49C0-C8CC-4CC1-8454-8F435EBEA9A8}"/>
              </a:ext>
            </a:extLst>
          </p:cNvPr>
          <p:cNvSpPr txBox="1"/>
          <p:nvPr/>
        </p:nvSpPr>
        <p:spPr>
          <a:xfrm>
            <a:off x="7028795" y="3456265"/>
            <a:ext cx="111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Muestreo 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80CBC4F-8A1D-487E-987D-B5F09E81D717}"/>
              </a:ext>
            </a:extLst>
          </p:cNvPr>
          <p:cNvSpPr txBox="1"/>
          <p:nvPr/>
        </p:nvSpPr>
        <p:spPr>
          <a:xfrm>
            <a:off x="5974606" y="4728897"/>
            <a:ext cx="169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Procesamiento y análisis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EE44DE60-7D13-4AC2-A640-BACE8F8F7CBA}"/>
              </a:ext>
            </a:extLst>
          </p:cNvPr>
          <p:cNvSpPr txBox="1"/>
          <p:nvPr/>
        </p:nvSpPr>
        <p:spPr>
          <a:xfrm>
            <a:off x="4374734" y="4713954"/>
            <a:ext cx="16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Preservación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665D9825-852B-4636-9134-C4C826DBC654}"/>
              </a:ext>
            </a:extLst>
          </p:cNvPr>
          <p:cNvSpPr txBox="1"/>
          <p:nvPr/>
        </p:nvSpPr>
        <p:spPr>
          <a:xfrm>
            <a:off x="3605351" y="3459177"/>
            <a:ext cx="17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Publicación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38FC1E7D-BA40-4FB5-8E60-6872677CA627}"/>
              </a:ext>
            </a:extLst>
          </p:cNvPr>
          <p:cNvSpPr txBox="1"/>
          <p:nvPr/>
        </p:nvSpPr>
        <p:spPr>
          <a:xfrm>
            <a:off x="4490500" y="1969274"/>
            <a:ext cx="140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  <a:latin typeface="Sofia Pro"/>
              </a:rPr>
              <a:t>Reutilización</a:t>
            </a:r>
            <a:endParaRPr lang="en-US" b="1" dirty="0">
              <a:solidFill>
                <a:schemeClr val="bg1"/>
              </a:solidFill>
              <a:latin typeface="Sofia Pro"/>
            </a:endParaRPr>
          </a:p>
        </p:txBody>
      </p:sp>
      <p:pic>
        <p:nvPicPr>
          <p:cNvPr id="40" name="Graphic 18" descr="Line arrow Clockwise curve">
            <a:extLst>
              <a:ext uri="{FF2B5EF4-FFF2-40B4-BE49-F238E27FC236}">
                <a16:creationId xmlns:a16="http://schemas.microsoft.com/office/drawing/2014/main" id="{89C93132-F7ED-4777-99D6-DF341F27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81640">
            <a:off x="7213427" y="2515469"/>
            <a:ext cx="487680" cy="487680"/>
          </a:xfrm>
          <a:prstGeom prst="rect">
            <a:avLst/>
          </a:prstGeom>
        </p:spPr>
      </p:pic>
      <p:pic>
        <p:nvPicPr>
          <p:cNvPr id="41" name="Graphic 19" descr="Line arrow Clockwise curve">
            <a:extLst>
              <a:ext uri="{FF2B5EF4-FFF2-40B4-BE49-F238E27FC236}">
                <a16:creationId xmlns:a16="http://schemas.microsoft.com/office/drawing/2014/main" id="{8147EF9A-EB44-4780-8468-2C462D182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115788">
            <a:off x="7425686" y="4353933"/>
            <a:ext cx="487680" cy="487680"/>
          </a:xfrm>
          <a:prstGeom prst="rect">
            <a:avLst/>
          </a:prstGeom>
        </p:spPr>
      </p:pic>
      <p:pic>
        <p:nvPicPr>
          <p:cNvPr id="42" name="Graphic 20" descr="Line arrow Clockwise curve">
            <a:extLst>
              <a:ext uri="{FF2B5EF4-FFF2-40B4-BE49-F238E27FC236}">
                <a16:creationId xmlns:a16="http://schemas.microsoft.com/office/drawing/2014/main" id="{7EC6A258-CB92-4566-AD9B-0EC2B9E2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88470">
            <a:off x="5725385" y="5307017"/>
            <a:ext cx="487680" cy="487680"/>
          </a:xfrm>
          <a:prstGeom prst="rect">
            <a:avLst/>
          </a:prstGeom>
        </p:spPr>
      </p:pic>
      <p:pic>
        <p:nvPicPr>
          <p:cNvPr id="43" name="Graphic 21" descr="Line arrow Clockwise curve">
            <a:extLst>
              <a:ext uri="{FF2B5EF4-FFF2-40B4-BE49-F238E27FC236}">
                <a16:creationId xmlns:a16="http://schemas.microsoft.com/office/drawing/2014/main" id="{9B77AB53-A343-4105-8B1B-6FF1ECF12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15752">
            <a:off x="4112177" y="4284125"/>
            <a:ext cx="487680" cy="487680"/>
          </a:xfrm>
          <a:prstGeom prst="rect">
            <a:avLst/>
          </a:prstGeom>
        </p:spPr>
      </p:pic>
      <p:pic>
        <p:nvPicPr>
          <p:cNvPr id="44" name="Graphic 22" descr="Line arrow Clockwise curve">
            <a:extLst>
              <a:ext uri="{FF2B5EF4-FFF2-40B4-BE49-F238E27FC236}">
                <a16:creationId xmlns:a16="http://schemas.microsoft.com/office/drawing/2014/main" id="{160A51F2-76DF-4592-9C85-BDF4EB8D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477">
            <a:off x="4132758" y="2364571"/>
            <a:ext cx="487680" cy="487680"/>
          </a:xfrm>
          <a:prstGeom prst="rect">
            <a:avLst/>
          </a:prstGeom>
        </p:spPr>
      </p:pic>
      <p:pic>
        <p:nvPicPr>
          <p:cNvPr id="45" name="Graphic 23" descr="Line arrow Clockwise curve">
            <a:extLst>
              <a:ext uri="{FF2B5EF4-FFF2-40B4-BE49-F238E27FC236}">
                <a16:creationId xmlns:a16="http://schemas.microsoft.com/office/drawing/2014/main" id="{03F4F5E1-7D49-47B5-A430-48D306DB7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32669">
            <a:off x="5765626" y="1725434"/>
            <a:ext cx="487680" cy="487680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7F8B9587-D3BE-4D17-9AB2-25D8DD73FE80}"/>
              </a:ext>
            </a:extLst>
          </p:cNvPr>
          <p:cNvSpPr txBox="1"/>
          <p:nvPr/>
        </p:nvSpPr>
        <p:spPr>
          <a:xfrm>
            <a:off x="434619" y="1207432"/>
            <a:ext cx="359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7F7F"/>
                </a:solidFill>
                <a:latin typeface="Sofia Pro"/>
              </a:rPr>
              <a:t>Trazabilidad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7F7F"/>
                </a:solidFill>
                <a:latin typeface="Sofia Pro"/>
              </a:rPr>
              <a:t>Licencias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03A89C33-437F-4870-9016-E1CD216669A5}"/>
              </a:ext>
            </a:extLst>
          </p:cNvPr>
          <p:cNvSpPr txBox="1"/>
          <p:nvPr/>
        </p:nvSpPr>
        <p:spPr>
          <a:xfrm>
            <a:off x="434619" y="3256150"/>
            <a:ext cx="359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AAA2"/>
                </a:solidFill>
                <a:latin typeface="Sofia Pro"/>
              </a:rPr>
              <a:t>Recursos localizables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AAA2"/>
                </a:solidFill>
                <a:latin typeface="Sofia Pro"/>
              </a:rPr>
              <a:t>Data papers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E9F12DA-E8E1-4C7F-A398-8E5DD559178F}"/>
              </a:ext>
            </a:extLst>
          </p:cNvPr>
          <p:cNvSpPr txBox="1"/>
          <p:nvPr/>
        </p:nvSpPr>
        <p:spPr>
          <a:xfrm>
            <a:off x="434619" y="5189126"/>
            <a:ext cx="3597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A66B"/>
                </a:solidFill>
                <a:latin typeface="Sofia Pro"/>
              </a:rPr>
              <a:t>Archivos y repositorios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EACBEC07-E41E-4B74-BABB-C0C19B20A954}"/>
              </a:ext>
            </a:extLst>
          </p:cNvPr>
          <p:cNvSpPr txBox="1"/>
          <p:nvPr/>
        </p:nvSpPr>
        <p:spPr>
          <a:xfrm>
            <a:off x="8594779" y="5189126"/>
            <a:ext cx="359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B38F"/>
                </a:solidFill>
                <a:latin typeface="Sofia Pro"/>
              </a:rPr>
              <a:t>Gestión de directorios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3EB38F"/>
                </a:solidFill>
                <a:latin typeface="Sofia Pro"/>
              </a:rPr>
              <a:t>Curado de datos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52745BC6-E813-4366-8443-D76FB2215D75}"/>
              </a:ext>
            </a:extLst>
          </p:cNvPr>
          <p:cNvSpPr txBox="1"/>
          <p:nvPr/>
        </p:nvSpPr>
        <p:spPr>
          <a:xfrm>
            <a:off x="8594779" y="3117253"/>
            <a:ext cx="3597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62C0A2"/>
                </a:solidFill>
                <a:latin typeface="Sofia Pro"/>
              </a:rPr>
              <a:t>Metadatos</a:t>
            </a:r>
          </a:p>
          <a:p>
            <a:pPr marL="342900" indent="-342900">
              <a:buFontTx/>
              <a:buChar char="-"/>
            </a:pPr>
            <a:r>
              <a:rPr lang="nl-BE" sz="2000" b="1" dirty="0">
                <a:solidFill>
                  <a:srgbClr val="62C0A2"/>
                </a:solidFill>
                <a:latin typeface="Sofia Pro"/>
              </a:rPr>
              <a:t>Estandares y vocabularios controlados</a:t>
            </a: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D1E9ABEC-7B2A-44B0-8553-63013046EA69}"/>
              </a:ext>
            </a:extLst>
          </p:cNvPr>
          <p:cNvSpPr txBox="1"/>
          <p:nvPr/>
        </p:nvSpPr>
        <p:spPr>
          <a:xfrm>
            <a:off x="8594779" y="1290417"/>
            <a:ext cx="301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rgbClr val="666666"/>
                </a:solidFill>
                <a:latin typeface="Sofia Pro"/>
              </a:rPr>
              <a:t>- Plan de Gestión de Datos</a:t>
            </a:r>
          </a:p>
        </p:txBody>
      </p:sp>
    </p:spTree>
    <p:extLst>
      <p:ext uri="{BB962C8B-B14F-4D97-AF65-F5344CB8AC3E}">
        <p14:creationId xmlns:p14="http://schemas.microsoft.com/office/powerpoint/2010/main" val="323541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rgbClr val="61A150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C87E9C-BBCA-4076-BA6E-210B121EC21E}"/>
              </a:ext>
            </a:extLst>
          </p:cNvPr>
          <p:cNvSpPr>
            <a:spLocks/>
          </p:cNvSpPr>
          <p:nvPr/>
        </p:nvSpPr>
        <p:spPr>
          <a:xfrm>
            <a:off x="353616" y="2663825"/>
            <a:ext cx="2790000" cy="103505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crisis de la </a:t>
            </a:r>
            <a:r>
              <a:rPr lang="en-GB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reproducibilidad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E2EA8-F5B9-4E68-91F5-4B74242629F9}"/>
              </a:ext>
            </a:extLst>
          </p:cNvPr>
          <p:cNvSpPr>
            <a:spLocks/>
          </p:cNvSpPr>
          <p:nvPr/>
        </p:nvSpPr>
        <p:spPr>
          <a:xfrm>
            <a:off x="3251872" y="2663825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ser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eficiente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62FC3-BEE4-489D-8295-CEFAD70294E6}"/>
              </a:ext>
            </a:extLst>
          </p:cNvPr>
          <p:cNvSpPr>
            <a:spLocks/>
          </p:cNvSpPr>
          <p:nvPr/>
        </p:nvSpPr>
        <p:spPr>
          <a:xfrm>
            <a:off x="9048385" y="2650787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Biodiversity Information Facility (GBIF)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41EC66-ECE8-4143-866A-2A14086211EC}"/>
              </a:ext>
            </a:extLst>
          </p:cNvPr>
          <p:cNvSpPr>
            <a:spLocks/>
          </p:cNvSpPr>
          <p:nvPr/>
        </p:nvSpPr>
        <p:spPr>
          <a:xfrm>
            <a:off x="6143043" y="2648313"/>
            <a:ext cx="2790000" cy="1043782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ciclo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vida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El valor de la informacion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14800" y="6099048"/>
            <a:ext cx="2331720" cy="493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948" y="6217920"/>
            <a:ext cx="2834640" cy="2286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n-US" sz="900" dirty="0">
                <a:solidFill>
                  <a:srgbClr val="565656"/>
                </a:solidFill>
                <a:latin typeface="Calibri Light"/>
              </a:rPr>
              <a:t>Tim Berners-Lee, inventor of the World Wide Web</a:t>
            </a:r>
            <a:endParaRPr sz="900" b="0" dirty="0">
              <a:solidFill>
                <a:srgbClr val="565656"/>
              </a:solidFill>
              <a:latin typeface="Calibri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92840" y="6217920"/>
            <a:ext cx="401212" cy="228600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lang="es-ES" sz="1050" dirty="0">
                <a:solidFill>
                  <a:srgbClr val="565656"/>
                </a:solidFill>
                <a:latin typeface="Calibri Light"/>
              </a:rPr>
              <a:t>1/5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40" y="6090291"/>
            <a:ext cx="962598" cy="493777"/>
          </a:xfrm>
          <a:prstGeom prst="rect">
            <a:avLst/>
          </a:prstGeom>
        </p:spPr>
      </p:pic>
      <p:pic>
        <p:nvPicPr>
          <p:cNvPr id="19" name="Picture 6" descr="Achin Gupta and his insights">
            <a:extLst>
              <a:ext uri="{FF2B5EF4-FFF2-40B4-BE49-F238E27FC236}">
                <a16:creationId xmlns:a16="http://schemas.microsoft.com/office/drawing/2014/main" id="{F3542B75-D69E-484F-B522-FC39A2B63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" b="50282"/>
          <a:stretch/>
        </p:blipFill>
        <p:spPr bwMode="auto">
          <a:xfrm>
            <a:off x="1378495" y="1703182"/>
            <a:ext cx="4539347" cy="23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chin Gupta and his insights">
            <a:extLst>
              <a:ext uri="{FF2B5EF4-FFF2-40B4-BE49-F238E27FC236}">
                <a16:creationId xmlns:a16="http://schemas.microsoft.com/office/drawing/2014/main" id="{54DD23AA-EF40-403D-AE91-9F1F051AB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49991" r="34647"/>
          <a:stretch/>
        </p:blipFill>
        <p:spPr bwMode="auto">
          <a:xfrm>
            <a:off x="5917842" y="1738378"/>
            <a:ext cx="2952450" cy="23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Achin Gupta and his insights">
            <a:extLst>
              <a:ext uri="{FF2B5EF4-FFF2-40B4-BE49-F238E27FC236}">
                <a16:creationId xmlns:a16="http://schemas.microsoft.com/office/drawing/2014/main" id="{8D5FCE77-0C0B-4EA1-9EC1-1CD6CC229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0" t="49991"/>
          <a:stretch/>
        </p:blipFill>
        <p:spPr bwMode="auto">
          <a:xfrm>
            <a:off x="8877017" y="1768443"/>
            <a:ext cx="1580172" cy="22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0B23A3A9-8361-4C52-9294-739BB30805B0}"/>
              </a:ext>
            </a:extLst>
          </p:cNvPr>
          <p:cNvGrpSpPr/>
          <p:nvPr/>
        </p:nvGrpSpPr>
        <p:grpSpPr>
          <a:xfrm>
            <a:off x="1831715" y="3086878"/>
            <a:ext cx="8528570" cy="758952"/>
            <a:chOff x="694944" y="4776694"/>
            <a:chExt cx="10652760" cy="758952"/>
          </a:xfrm>
        </p:grpSpPr>
        <p:sp>
          <p:nvSpPr>
            <p:cNvPr id="11" name="Rounded Rectangle 10"/>
            <p:cNvSpPr/>
            <p:nvPr/>
          </p:nvSpPr>
          <p:spPr>
            <a:xfrm>
              <a:off x="694944" y="4776694"/>
              <a:ext cx="10652760" cy="758952"/>
            </a:xfrm>
            <a:prstGeom prst="roundRect">
              <a:avLst/>
            </a:prstGeom>
            <a:solidFill>
              <a:srgbClr val="EEFAF6"/>
            </a:solidFill>
            <a:ln w="10160">
              <a:solidFill>
                <a:srgbClr val="BEE6D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3639" y="4938967"/>
              <a:ext cx="9499443" cy="48920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s-ES" sz="2000" b="1" i="1" dirty="0">
                  <a:solidFill>
                    <a:srgbClr val="009855"/>
                  </a:solidFill>
                </a:rPr>
                <a:t>“Los datos son un </a:t>
              </a:r>
              <a:r>
                <a:rPr lang="es-ES" sz="2000" b="1" i="1" dirty="0">
                  <a:solidFill>
                    <a:srgbClr val="3EAA77"/>
                  </a:solidFill>
                </a:rPr>
                <a:t>tesoro</a:t>
              </a:r>
              <a:r>
                <a:rPr lang="es-ES" sz="2000" b="1" i="1" dirty="0">
                  <a:solidFill>
                    <a:srgbClr val="009855"/>
                  </a:solidFill>
                </a:rPr>
                <a:t> que vivirá más que los propios sistemas”</a:t>
              </a:r>
              <a:endParaRPr sz="2000" b="1" i="1" dirty="0">
                <a:solidFill>
                  <a:srgbClr val="0098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93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217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62FC3-BEE4-489D-8295-CEFAD70294E6}"/>
              </a:ext>
            </a:extLst>
          </p:cNvPr>
          <p:cNvSpPr>
            <a:spLocks/>
          </p:cNvSpPr>
          <p:nvPr/>
        </p:nvSpPr>
        <p:spPr>
          <a:xfrm>
            <a:off x="9048385" y="2650787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Biodiversity Information Facility (GBIF)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007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La d</a:t>
            </a:r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ispersión de las fuentes de datos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3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39" y="6224358"/>
            <a:ext cx="613679" cy="36846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1/7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9D022CF-3528-EFB9-2F64-29276ECFD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033" y="1297686"/>
            <a:ext cx="5794659" cy="447294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97A324-F921-216D-5156-A4324AE6D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7" y="30962"/>
            <a:ext cx="2123330" cy="852475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DAC06420-ECAF-17C5-3D91-D494A0684CD8}"/>
              </a:ext>
            </a:extLst>
          </p:cNvPr>
          <p:cNvSpPr txBox="1"/>
          <p:nvPr/>
        </p:nvSpPr>
        <p:spPr>
          <a:xfrm>
            <a:off x="480774" y="5432072"/>
            <a:ext cx="4566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i="1" dirty="0">
                <a:solidFill>
                  <a:srgbClr val="3E7F7F"/>
                </a:solidFill>
              </a:rPr>
              <a:t>* cada color es una fuente de datos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549D2AC-4572-6EE5-CBFF-CC43571F07FD}"/>
              </a:ext>
            </a:extLst>
          </p:cNvPr>
          <p:cNvSpPr txBox="1">
            <a:spLocks/>
          </p:cNvSpPr>
          <p:nvPr/>
        </p:nvSpPr>
        <p:spPr>
          <a:xfrm>
            <a:off x="9106946" y="1313324"/>
            <a:ext cx="2703491" cy="1096424"/>
          </a:xfrm>
          <a:prstGeom prst="rect">
            <a:avLst/>
          </a:prstGeom>
        </p:spPr>
        <p:txBody>
          <a:bodyPr vert="horz" lIns="180000" tIns="180000" rIns="684000" bIns="180000" rtlCol="0" anchor="b">
            <a:normAutofit/>
          </a:bodyPr>
          <a:lstStyle>
            <a:lvl1pPr marL="0" indent="0" algn="r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5400" b="1" i="0" kern="1200">
                <a:solidFill>
                  <a:schemeClr val="accent1"/>
                </a:solidFill>
                <a:latin typeface="+mj-lt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1A150"/>
              </a:buClr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61A150"/>
                </a:solidFill>
                <a:latin typeface="+mn-lt"/>
              </a:rPr>
              <a:t>V</a:t>
            </a:r>
            <a:r>
              <a:rPr kumimoji="0" lang="en-DK" sz="3200" b="1" i="0" u="none" strike="noStrike" kern="1200" cap="none" spc="0" normalizeH="0" baseline="0" noProof="0" dirty="0">
                <a:ln>
                  <a:noFill/>
                </a:ln>
                <a:solidFill>
                  <a:srgbClr val="61A150"/>
                </a:solidFill>
                <a:effectLst/>
                <a:uLnTx/>
                <a:uFillTx/>
                <a:latin typeface="+mn-lt"/>
                <a:ea typeface="+mn-ea"/>
                <a:cs typeface="Rubik" pitchFamily="2" charset="-79"/>
              </a:rPr>
              <a:t>isi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1A150"/>
                </a:solidFill>
                <a:effectLst/>
                <a:uLnTx/>
                <a:uFillTx/>
                <a:latin typeface="+mn-lt"/>
                <a:ea typeface="+mn-ea"/>
                <a:cs typeface="Rubik" pitchFamily="2" charset="-79"/>
              </a:rPr>
              <a:t>ó</a:t>
            </a:r>
            <a:r>
              <a:rPr kumimoji="0" lang="en-DK" sz="3200" b="1" i="0" u="none" strike="noStrike" kern="1200" cap="none" spc="0" normalizeH="0" baseline="0" noProof="0" dirty="0">
                <a:ln>
                  <a:noFill/>
                </a:ln>
                <a:solidFill>
                  <a:srgbClr val="61A150"/>
                </a:solidFill>
                <a:effectLst/>
                <a:uLnTx/>
                <a:uFillTx/>
                <a:latin typeface="+mn-lt"/>
                <a:ea typeface="+mn-ea"/>
                <a:cs typeface="Rubik" pitchFamily="2" charset="-79"/>
              </a:rPr>
              <a:t>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D3FE2F-AA44-40CD-9088-B17339663C77}"/>
              </a:ext>
            </a:extLst>
          </p:cNvPr>
          <p:cNvSpPr txBox="1">
            <a:spLocks/>
          </p:cNvSpPr>
          <p:nvPr/>
        </p:nvSpPr>
        <p:spPr>
          <a:xfrm>
            <a:off x="803706" y="1571361"/>
            <a:ext cx="1960425" cy="740664"/>
          </a:xfrm>
          <a:prstGeom prst="rect">
            <a:avLst/>
          </a:prstGeom>
        </p:spPr>
        <p:txBody>
          <a:bodyPr vert="horz" lIns="684000" tIns="180000" rIns="180000" bIns="180000" rtlCol="0" anchor="b">
            <a:normAutofit fontScale="92500" lnSpcReduction="20000"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5400" b="1" i="0" kern="1200">
                <a:solidFill>
                  <a:schemeClr val="accent1"/>
                </a:solidFill>
                <a:latin typeface="+mj-lt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1A150"/>
              </a:buClr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61A150"/>
                </a:solidFill>
                <a:latin typeface="+mn-lt"/>
              </a:rPr>
              <a:t>M</a:t>
            </a:r>
            <a:r>
              <a:rPr kumimoji="0" lang="en-DK" sz="3200" b="1" i="0" u="none" strike="noStrike" kern="1200" cap="none" spc="0" normalizeH="0" baseline="0" noProof="0" dirty="0">
                <a:ln>
                  <a:noFill/>
                </a:ln>
                <a:solidFill>
                  <a:srgbClr val="61A150"/>
                </a:solidFill>
                <a:effectLst/>
                <a:uLnTx/>
                <a:uFillTx/>
                <a:latin typeface="+mn-lt"/>
                <a:ea typeface="+mn-ea"/>
                <a:cs typeface="Rubik" pitchFamily="2" charset="-79"/>
              </a:rPr>
              <a:t>isi</a:t>
            </a:r>
            <a:r>
              <a:rPr lang="es-ES" sz="3200" dirty="0">
                <a:solidFill>
                  <a:srgbClr val="61A150"/>
                </a:solidFill>
                <a:latin typeface="+mn-lt"/>
              </a:rPr>
              <a:t>ó</a:t>
            </a:r>
            <a:r>
              <a:rPr kumimoji="0" lang="en-DK" sz="3200" b="1" i="0" u="none" strike="noStrike" kern="1200" cap="none" spc="0" normalizeH="0" baseline="0" noProof="0" dirty="0">
                <a:ln>
                  <a:noFill/>
                </a:ln>
                <a:solidFill>
                  <a:srgbClr val="61A150"/>
                </a:solidFill>
                <a:effectLst/>
                <a:uLnTx/>
                <a:uFillTx/>
                <a:latin typeface="+mn-lt"/>
                <a:ea typeface="+mn-ea"/>
                <a:cs typeface="Rubik" pitchFamily="2" charset="-79"/>
              </a:rPr>
              <a:t>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E543F9F-0BF2-91E9-C8BF-37BB9FA7FBB5}"/>
              </a:ext>
            </a:extLst>
          </p:cNvPr>
          <p:cNvSpPr txBox="1">
            <a:spLocks/>
          </p:cNvSpPr>
          <p:nvPr/>
        </p:nvSpPr>
        <p:spPr>
          <a:xfrm>
            <a:off x="8681627" y="2308830"/>
            <a:ext cx="3500324" cy="2312022"/>
          </a:xfrm>
          <a:prstGeom prst="rect">
            <a:avLst/>
          </a:prstGeom>
        </p:spPr>
        <p:txBody>
          <a:bodyPr vert="horz" lIns="684000" tIns="90000" rIns="91440" bIns="90000" rtlCol="0">
            <a:noAutofit/>
          </a:bodyPr>
          <a:lstStyle>
            <a:lvl1pPr marL="0" indent="0" algn="l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1pPr>
            <a:lvl2pPr marL="0" indent="0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2pPr>
            <a:lvl3pPr marL="0" indent="0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3pPr>
            <a:lvl4pPr marL="0" indent="0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4pPr>
            <a:lvl5pPr marL="0" indent="0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09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61A1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Un mundo en el que los mejores datos posibles sobre biodiversidad sustenten la investigación, las políticas públicas y la toma de decisiones.</a:t>
            </a:r>
            <a:endParaRPr kumimoji="0" lang="en-DK" sz="17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Rubik" pitchFamily="2" charset="-79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7432A49-9784-FDDD-B698-5ADA53A68D2D}"/>
              </a:ext>
            </a:extLst>
          </p:cNvPr>
          <p:cNvSpPr txBox="1">
            <a:spLocks/>
          </p:cNvSpPr>
          <p:nvPr/>
        </p:nvSpPr>
        <p:spPr>
          <a:xfrm>
            <a:off x="-71492" y="2263111"/>
            <a:ext cx="4057791" cy="2665634"/>
          </a:xfrm>
          <a:prstGeom prst="rect">
            <a:avLst/>
          </a:prstGeom>
        </p:spPr>
        <p:txBody>
          <a:bodyPr vert="horz" lIns="90000" tIns="90000" rIns="684000" bIns="90000" rtlCol="0">
            <a:normAutofit fontScale="92500" lnSpcReduction="20000"/>
          </a:bodyPr>
          <a:lstStyle>
            <a:lvl1pPr marL="0" indent="0" algn="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1pPr>
            <a:lvl2pPr marL="0" indent="0" algn="r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2pPr>
            <a:lvl3pPr marL="0" indent="0" algn="r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3pPr>
            <a:lvl4pPr marL="0" indent="0" algn="r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4pPr>
            <a:lvl5pPr marL="0" indent="0" algn="r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828709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61A1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Movilizar los datos, capacidades y tecnologías </a:t>
            </a:r>
            <a:r>
              <a:rPr kumimoji="0" lang="es-ES" sz="18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necesarias para que la información sobre </a:t>
            </a:r>
            <a:r>
              <a:rPr kumimoji="0" lang="es-ES" sz="180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biodiversidad</a:t>
            </a:r>
            <a:r>
              <a:rPr kumimoji="0" lang="es-ES" sz="18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 esté </a:t>
            </a:r>
            <a:r>
              <a:rPr kumimoji="0" lang="es-ES" sz="180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disponible libremente </a:t>
            </a: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Rubik" pitchFamily="2" charset="-79"/>
              </a:rPr>
              <a:t>para la ciencia y la toma de decisiones frente a la pérdida de biodiversidad y el desarrollo sostenible.</a:t>
            </a:r>
            <a:endParaRPr kumimoji="0" lang="en-DK" sz="18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7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GBIF: La infraestructura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3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40" y="6217920"/>
            <a:ext cx="320040" cy="228600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r"/>
            <a:r>
              <a:rPr sz="1050" b="0">
                <a:solidFill>
                  <a:srgbClr val="565656"/>
                </a:solidFill>
                <a:latin typeface="Calibri Light"/>
              </a:rPr>
              <a:t>XX</a:t>
            </a: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97A324-F921-216D-5156-A4324AE6D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7" y="30962"/>
            <a:ext cx="2123330" cy="8524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A45162-35C1-547E-91C1-57E8F6475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35600"/>
            <a:ext cx="12192000" cy="4422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9E90FE-C531-E4AB-DFDD-64E1A1EEFA6F}"/>
              </a:ext>
            </a:extLst>
          </p:cNvPr>
          <p:cNvSpPr txBox="1"/>
          <p:nvPr/>
        </p:nvSpPr>
        <p:spPr>
          <a:xfrm>
            <a:off x="910166" y="1395641"/>
            <a:ext cx="108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/>
              <a:t>“Red internacional e infraestructura digital de datos de biodiversidad del mundo”</a:t>
            </a:r>
          </a:p>
        </p:txBody>
      </p:sp>
    </p:spTree>
    <p:extLst>
      <p:ext uri="{BB962C8B-B14F-4D97-AF65-F5344CB8AC3E}">
        <p14:creationId xmlns:p14="http://schemas.microsoft.com/office/powerpoint/2010/main" val="1021663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99064C5E-1432-8997-805F-07D77264F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33" y="1297686"/>
            <a:ext cx="5794659" cy="447294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7" name="Image 1" descr="/mnt/data/opt_assets/world.jpg">
            <a:extLst>
              <a:ext uri="{FF2B5EF4-FFF2-40B4-BE49-F238E27FC236}">
                <a16:creationId xmlns:a16="http://schemas.microsoft.com/office/drawing/2014/main" id="{E58FF78A-DAD3-317D-262E-990A157CF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0" r="18021"/>
          <a:stretch/>
        </p:blipFill>
        <p:spPr>
          <a:xfrm>
            <a:off x="3434032" y="1309989"/>
            <a:ext cx="5794659" cy="4448334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GBIF: </a:t>
            </a:r>
            <a:r>
              <a:rPr lang="pt-PT" sz="2400" dirty="0">
                <a:solidFill>
                  <a:srgbClr val="000000"/>
                </a:solidFill>
                <a:latin typeface="Calibri Light"/>
              </a:rPr>
              <a:t>D</a:t>
            </a:r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atos biogeográficos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5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97A324-F921-216D-5156-A4324AE6D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7" y="30962"/>
            <a:ext cx="2123330" cy="85247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783956F3-407A-469E-F984-D982502EDE96}"/>
              </a:ext>
            </a:extLst>
          </p:cNvPr>
          <p:cNvSpPr txBox="1"/>
          <p:nvPr/>
        </p:nvSpPr>
        <p:spPr>
          <a:xfrm>
            <a:off x="242432" y="1057037"/>
            <a:ext cx="6184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Registros de presencia de biodiversidad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E3DB511-F40F-CC3D-CE25-93C118927AF8}"/>
              </a:ext>
            </a:extLst>
          </p:cNvPr>
          <p:cNvGrpSpPr/>
          <p:nvPr/>
        </p:nvGrpSpPr>
        <p:grpSpPr>
          <a:xfrm>
            <a:off x="313759" y="2018013"/>
            <a:ext cx="2921856" cy="788977"/>
            <a:chOff x="313759" y="2018013"/>
            <a:chExt cx="2921856" cy="788977"/>
          </a:xfrm>
        </p:grpSpPr>
        <p:pic>
          <p:nvPicPr>
            <p:cNvPr id="19" name="Google Shape;107;p2">
              <a:extLst>
                <a:ext uri="{FF2B5EF4-FFF2-40B4-BE49-F238E27FC236}">
                  <a16:creationId xmlns:a16="http://schemas.microsoft.com/office/drawing/2014/main" id="{ED3BE021-91BE-607A-DF73-94A5C6B0364A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12360" y="2018013"/>
              <a:ext cx="823255" cy="7889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0C460AE2-0EE4-342D-A8C0-EE301A19AAD2}"/>
                </a:ext>
              </a:extLst>
            </p:cNvPr>
            <p:cNvSpPr txBox="1"/>
            <p:nvPr/>
          </p:nvSpPr>
          <p:spPr>
            <a:xfrm>
              <a:off x="313759" y="2227038"/>
              <a:ext cx="2267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Muestreos clásicos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465DB743-23B2-12E0-B1BA-5C894CCAC3B2}"/>
              </a:ext>
            </a:extLst>
          </p:cNvPr>
          <p:cNvGrpSpPr/>
          <p:nvPr/>
        </p:nvGrpSpPr>
        <p:grpSpPr>
          <a:xfrm>
            <a:off x="263206" y="3243777"/>
            <a:ext cx="2838710" cy="788976"/>
            <a:chOff x="263206" y="3243777"/>
            <a:chExt cx="2838710" cy="788976"/>
          </a:xfrm>
        </p:grpSpPr>
        <p:pic>
          <p:nvPicPr>
            <p:cNvPr id="18" name="Google Shape;106;p2">
              <a:extLst>
                <a:ext uri="{FF2B5EF4-FFF2-40B4-BE49-F238E27FC236}">
                  <a16:creationId xmlns:a16="http://schemas.microsoft.com/office/drawing/2014/main" id="{4C08DE14-5019-E9D5-1DE7-797F8BA72A7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278661" y="3243777"/>
              <a:ext cx="823255" cy="78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48D3C125-5803-F602-A915-AA7F3089BCF7}"/>
                </a:ext>
              </a:extLst>
            </p:cNvPr>
            <p:cNvSpPr txBox="1"/>
            <p:nvPr/>
          </p:nvSpPr>
          <p:spPr>
            <a:xfrm>
              <a:off x="263206" y="3345877"/>
              <a:ext cx="2267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Registros históricos y colecciones científicas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B31D5C2-E514-C9AD-2C99-E28E2E561853}"/>
              </a:ext>
            </a:extLst>
          </p:cNvPr>
          <p:cNvGrpSpPr/>
          <p:nvPr/>
        </p:nvGrpSpPr>
        <p:grpSpPr>
          <a:xfrm>
            <a:off x="263206" y="4538233"/>
            <a:ext cx="3058987" cy="788978"/>
            <a:chOff x="263206" y="4538233"/>
            <a:chExt cx="3058987" cy="788978"/>
          </a:xfrm>
        </p:grpSpPr>
        <p:pic>
          <p:nvPicPr>
            <p:cNvPr id="12" name="Google Shape;103;p2">
              <a:extLst>
                <a:ext uri="{FF2B5EF4-FFF2-40B4-BE49-F238E27FC236}">
                  <a16:creationId xmlns:a16="http://schemas.microsoft.com/office/drawing/2014/main" id="{5A05AACF-703A-9D08-8B1C-1AF87E1522F8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98937" y="4538233"/>
              <a:ext cx="823256" cy="788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9CB469E6-78B2-2E98-3743-2E69CBFB993B}"/>
                </a:ext>
              </a:extLst>
            </p:cNvPr>
            <p:cNvSpPr txBox="1"/>
            <p:nvPr/>
          </p:nvSpPr>
          <p:spPr>
            <a:xfrm>
              <a:off x="263206" y="4772538"/>
              <a:ext cx="2186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Técnicas moleculares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25C289C-C2C6-615E-1D7C-96A8E7C7DC02}"/>
              </a:ext>
            </a:extLst>
          </p:cNvPr>
          <p:cNvGrpSpPr/>
          <p:nvPr/>
        </p:nvGrpSpPr>
        <p:grpSpPr>
          <a:xfrm>
            <a:off x="313758" y="5487482"/>
            <a:ext cx="3920819" cy="777067"/>
            <a:chOff x="313758" y="5487482"/>
            <a:chExt cx="3920819" cy="777067"/>
          </a:xfrm>
        </p:grpSpPr>
        <p:pic>
          <p:nvPicPr>
            <p:cNvPr id="27" name="Google Shape;104;p2">
              <a:extLst>
                <a:ext uri="{FF2B5EF4-FFF2-40B4-BE49-F238E27FC236}">
                  <a16:creationId xmlns:a16="http://schemas.microsoft.com/office/drawing/2014/main" id="{3FB3B0A8-28AD-A0A7-2EF5-B50C2CA801DE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411322" y="5487482"/>
              <a:ext cx="823255" cy="777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B064C317-B380-3C59-88FA-6DB1BCDF65A9}"/>
                </a:ext>
              </a:extLst>
            </p:cNvPr>
            <p:cNvSpPr txBox="1"/>
            <p:nvPr/>
          </p:nvSpPr>
          <p:spPr>
            <a:xfrm>
              <a:off x="313758" y="5706040"/>
              <a:ext cx="2993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Detecciones automatizadas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3560B7E-07F4-2B28-BF70-E567FB2F09D4}"/>
              </a:ext>
            </a:extLst>
          </p:cNvPr>
          <p:cNvGrpSpPr/>
          <p:nvPr/>
        </p:nvGrpSpPr>
        <p:grpSpPr>
          <a:xfrm>
            <a:off x="8573772" y="1078992"/>
            <a:ext cx="3254692" cy="788976"/>
            <a:chOff x="8573772" y="1078992"/>
            <a:chExt cx="3254692" cy="788976"/>
          </a:xfrm>
        </p:grpSpPr>
        <p:pic>
          <p:nvPicPr>
            <p:cNvPr id="22" name="Google Shape;110;p2">
              <a:extLst>
                <a:ext uri="{FF2B5EF4-FFF2-40B4-BE49-F238E27FC236}">
                  <a16:creationId xmlns:a16="http://schemas.microsoft.com/office/drawing/2014/main" id="{D26E3313-8C12-EAB7-1CFC-0473AA31F061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573772" y="1078992"/>
              <a:ext cx="823255" cy="78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FFB16705-3E2F-D58F-DB2B-A945BC943C94}"/>
                </a:ext>
              </a:extLst>
            </p:cNvPr>
            <p:cNvSpPr txBox="1"/>
            <p:nvPr/>
          </p:nvSpPr>
          <p:spPr>
            <a:xfrm>
              <a:off x="9560807" y="1249776"/>
              <a:ext cx="2267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Datos morfológicos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8632669-BC5B-5A59-CEE9-4A642EDB7B78}"/>
              </a:ext>
            </a:extLst>
          </p:cNvPr>
          <p:cNvGrpSpPr/>
          <p:nvPr/>
        </p:nvGrpSpPr>
        <p:grpSpPr>
          <a:xfrm>
            <a:off x="9269341" y="2020760"/>
            <a:ext cx="3167892" cy="852475"/>
            <a:chOff x="9269341" y="2020760"/>
            <a:chExt cx="3167892" cy="852475"/>
          </a:xfrm>
        </p:grpSpPr>
        <p:pic>
          <p:nvPicPr>
            <p:cNvPr id="20" name="Google Shape;108;p2">
              <a:extLst>
                <a:ext uri="{FF2B5EF4-FFF2-40B4-BE49-F238E27FC236}">
                  <a16:creationId xmlns:a16="http://schemas.microsoft.com/office/drawing/2014/main" id="{1EEAC807-92AD-2538-8405-8BBDAF97039C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9269341" y="2020760"/>
              <a:ext cx="823255" cy="85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">
              <a:extLst>
                <a:ext uri="{FF2B5EF4-FFF2-40B4-BE49-F238E27FC236}">
                  <a16:creationId xmlns:a16="http://schemas.microsoft.com/office/drawing/2014/main" id="{2FCDF734-9420-3D5D-AC98-AA241102B202}"/>
                </a:ext>
              </a:extLst>
            </p:cNvPr>
            <p:cNvSpPr txBox="1"/>
            <p:nvPr/>
          </p:nvSpPr>
          <p:spPr>
            <a:xfrm>
              <a:off x="10169576" y="2260542"/>
              <a:ext cx="2267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Medidas cuantitativas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1B37410-6A38-524D-96F6-160002810758}"/>
              </a:ext>
            </a:extLst>
          </p:cNvPr>
          <p:cNvGrpSpPr/>
          <p:nvPr/>
        </p:nvGrpSpPr>
        <p:grpSpPr>
          <a:xfrm>
            <a:off x="9525215" y="3247748"/>
            <a:ext cx="2666786" cy="852475"/>
            <a:chOff x="9525215" y="3247748"/>
            <a:chExt cx="2666786" cy="852475"/>
          </a:xfrm>
        </p:grpSpPr>
        <p:pic>
          <p:nvPicPr>
            <p:cNvPr id="21" name="Google Shape;109;p2">
              <a:extLst>
                <a:ext uri="{FF2B5EF4-FFF2-40B4-BE49-F238E27FC236}">
                  <a16:creationId xmlns:a16="http://schemas.microsoft.com/office/drawing/2014/main" id="{F4A0ED56-F8E3-8C49-E1D9-BD4E85B25548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9525215" y="3247748"/>
              <a:ext cx="823255" cy="85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">
              <a:extLst>
                <a:ext uri="{FF2B5EF4-FFF2-40B4-BE49-F238E27FC236}">
                  <a16:creationId xmlns:a16="http://schemas.microsoft.com/office/drawing/2014/main" id="{F0266F78-52D7-9C74-A4D7-D3F00C5A7865}"/>
                </a:ext>
              </a:extLst>
            </p:cNvPr>
            <p:cNvSpPr txBox="1"/>
            <p:nvPr/>
          </p:nvSpPr>
          <p:spPr>
            <a:xfrm>
              <a:off x="10386529" y="3503317"/>
              <a:ext cx="1805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Datos biométricos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5F08E2AE-71AD-A258-27C6-0AE790A08D19}"/>
              </a:ext>
            </a:extLst>
          </p:cNvPr>
          <p:cNvGrpSpPr/>
          <p:nvPr/>
        </p:nvGrpSpPr>
        <p:grpSpPr>
          <a:xfrm>
            <a:off x="9327900" y="4474736"/>
            <a:ext cx="2864541" cy="852475"/>
            <a:chOff x="9327900" y="4474736"/>
            <a:chExt cx="2864541" cy="852475"/>
          </a:xfrm>
        </p:grpSpPr>
        <p:pic>
          <p:nvPicPr>
            <p:cNvPr id="23" name="Google Shape;111;p2">
              <a:extLst>
                <a:ext uri="{FF2B5EF4-FFF2-40B4-BE49-F238E27FC236}">
                  <a16:creationId xmlns:a16="http://schemas.microsoft.com/office/drawing/2014/main" id="{397926EE-B369-4CE0-159F-7540C04A5C62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9327900" y="4474736"/>
              <a:ext cx="823255" cy="85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">
              <a:extLst>
                <a:ext uri="{FF2B5EF4-FFF2-40B4-BE49-F238E27FC236}">
                  <a16:creationId xmlns:a16="http://schemas.microsoft.com/office/drawing/2014/main" id="{C620EE42-693C-88F6-D84E-0D7F55ABE4A3}"/>
                </a:ext>
              </a:extLst>
            </p:cNvPr>
            <p:cNvSpPr txBox="1"/>
            <p:nvPr/>
          </p:nvSpPr>
          <p:spPr>
            <a:xfrm>
              <a:off x="10335268" y="4485474"/>
              <a:ext cx="18571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Variables ambientales asociadas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3062F8FD-9BEF-3492-4C51-5ECF4B130E84}"/>
              </a:ext>
            </a:extLst>
          </p:cNvPr>
          <p:cNvGrpSpPr/>
          <p:nvPr/>
        </p:nvGrpSpPr>
        <p:grpSpPr>
          <a:xfrm>
            <a:off x="8455042" y="5479745"/>
            <a:ext cx="2822014" cy="852475"/>
            <a:chOff x="8455042" y="5479745"/>
            <a:chExt cx="2822014" cy="852475"/>
          </a:xfrm>
        </p:grpSpPr>
        <p:pic>
          <p:nvPicPr>
            <p:cNvPr id="24" name="Google Shape;112;p2">
              <a:extLst>
                <a:ext uri="{FF2B5EF4-FFF2-40B4-BE49-F238E27FC236}">
                  <a16:creationId xmlns:a16="http://schemas.microsoft.com/office/drawing/2014/main" id="{49C2ECD1-8C5C-D42C-B589-497901832848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8455042" y="5479745"/>
              <a:ext cx="823254" cy="85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2578F36F-5B15-E79F-4F8C-2F1CAAE6DA11}"/>
                </a:ext>
              </a:extLst>
            </p:cNvPr>
            <p:cNvSpPr txBox="1"/>
            <p:nvPr/>
          </p:nvSpPr>
          <p:spPr>
            <a:xfrm>
              <a:off x="9419883" y="5607770"/>
              <a:ext cx="1857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3E7F7F"/>
                  </a:solidFill>
                </a:rPr>
                <a:t>Metodología de muestreo</a:t>
              </a:r>
            </a:p>
          </p:txBody>
        </p:sp>
      </p:grpSp>
      <p:sp>
        <p:nvSpPr>
          <p:cNvPr id="32" name="TextBox 15">
            <a:extLst>
              <a:ext uri="{FF2B5EF4-FFF2-40B4-BE49-F238E27FC236}">
                <a16:creationId xmlns:a16="http://schemas.microsoft.com/office/drawing/2014/main" id="{833B80ED-53A6-2BD3-B71C-3D856C34AE7C}"/>
              </a:ext>
            </a:extLst>
          </p:cNvPr>
          <p:cNvSpPr txBox="1"/>
          <p:nvPr/>
        </p:nvSpPr>
        <p:spPr>
          <a:xfrm>
            <a:off x="11292839" y="6224358"/>
            <a:ext cx="613679" cy="36846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3/7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765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GBIF: La comunidad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3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97A324-F921-216D-5156-A4324AE6D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7" y="30962"/>
            <a:ext cx="2123330" cy="852475"/>
          </a:xfrm>
          <a:prstGeom prst="rect">
            <a:avLst/>
          </a:prstGeom>
        </p:spPr>
      </p:pic>
      <p:pic>
        <p:nvPicPr>
          <p:cNvPr id="80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BAF6257-1C49-564E-A88A-47458EEA4C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2194750" y="2376654"/>
            <a:ext cx="3500973" cy="2553235"/>
          </a:xfrm>
          <a:prstGeom prst="rect">
            <a:avLst/>
          </a:prstGeom>
        </p:spPr>
      </p:pic>
      <p:grpSp>
        <p:nvGrpSpPr>
          <p:cNvPr id="125" name="Grupo 124">
            <a:extLst>
              <a:ext uri="{FF2B5EF4-FFF2-40B4-BE49-F238E27FC236}">
                <a16:creationId xmlns:a16="http://schemas.microsoft.com/office/drawing/2014/main" id="{126DBB9B-9EAE-EBD4-3F50-A350F9E9F542}"/>
              </a:ext>
            </a:extLst>
          </p:cNvPr>
          <p:cNvGrpSpPr/>
          <p:nvPr/>
        </p:nvGrpSpPr>
        <p:grpSpPr>
          <a:xfrm>
            <a:off x="1053405" y="4823618"/>
            <a:ext cx="2148448" cy="1134971"/>
            <a:chOff x="2150685" y="4823618"/>
            <a:chExt cx="2148448" cy="1134971"/>
          </a:xfrm>
        </p:grpSpPr>
        <p:sp>
          <p:nvSpPr>
            <p:cNvPr id="99" name="Oval 33">
              <a:extLst>
                <a:ext uri="{FF2B5EF4-FFF2-40B4-BE49-F238E27FC236}">
                  <a16:creationId xmlns:a16="http://schemas.microsoft.com/office/drawing/2014/main" id="{5D6B51F1-9D32-FB40-4C1B-F5A175FD27D7}"/>
                </a:ext>
              </a:extLst>
            </p:cNvPr>
            <p:cNvSpPr/>
            <p:nvPr/>
          </p:nvSpPr>
          <p:spPr>
            <a:xfrm>
              <a:off x="2734083" y="5055321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9" name="TextBox 2">
              <a:extLst>
                <a:ext uri="{FF2B5EF4-FFF2-40B4-BE49-F238E27FC236}">
                  <a16:creationId xmlns:a16="http://schemas.microsoft.com/office/drawing/2014/main" id="{D1316108-A23F-E48C-B5F1-6B65E1615BDA}"/>
                </a:ext>
              </a:extLst>
            </p:cNvPr>
            <p:cNvSpPr txBox="1"/>
            <p:nvPr/>
          </p:nvSpPr>
          <p:spPr>
            <a:xfrm>
              <a:off x="2150685" y="4823618"/>
              <a:ext cx="2148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b="1" dirty="0"/>
                <a:t>Instituciones publicadoras</a:t>
              </a:r>
            </a:p>
          </p:txBody>
        </p:sp>
      </p:grpSp>
      <p:grpSp>
        <p:nvGrpSpPr>
          <p:cNvPr id="148" name="Grupo 147">
            <a:extLst>
              <a:ext uri="{FF2B5EF4-FFF2-40B4-BE49-F238E27FC236}">
                <a16:creationId xmlns:a16="http://schemas.microsoft.com/office/drawing/2014/main" id="{0C689581-2FD2-8AB7-B236-50B3B1E4FC8D}"/>
              </a:ext>
            </a:extLst>
          </p:cNvPr>
          <p:cNvGrpSpPr/>
          <p:nvPr/>
        </p:nvGrpSpPr>
        <p:grpSpPr>
          <a:xfrm>
            <a:off x="4876124" y="5035592"/>
            <a:ext cx="4945093" cy="903268"/>
            <a:chOff x="6176114" y="5255932"/>
            <a:chExt cx="4945093" cy="903268"/>
          </a:xfrm>
        </p:grpSpPr>
        <p:grpSp>
          <p:nvGrpSpPr>
            <p:cNvPr id="124" name="Grupo 123">
              <a:extLst>
                <a:ext uri="{FF2B5EF4-FFF2-40B4-BE49-F238E27FC236}">
                  <a16:creationId xmlns:a16="http://schemas.microsoft.com/office/drawing/2014/main" id="{BEFFAD1F-788A-6C9E-0E22-B9D559E74F38}"/>
                </a:ext>
              </a:extLst>
            </p:cNvPr>
            <p:cNvGrpSpPr/>
            <p:nvPr/>
          </p:nvGrpSpPr>
          <p:grpSpPr>
            <a:xfrm>
              <a:off x="6176114" y="5255932"/>
              <a:ext cx="2267657" cy="903268"/>
              <a:chOff x="7273394" y="5255932"/>
              <a:chExt cx="2267657" cy="903268"/>
            </a:xfrm>
          </p:grpSpPr>
          <p:sp>
            <p:nvSpPr>
              <p:cNvPr id="97" name="Oval 33">
                <a:extLst>
                  <a:ext uri="{FF2B5EF4-FFF2-40B4-BE49-F238E27FC236}">
                    <a16:creationId xmlns:a16="http://schemas.microsoft.com/office/drawing/2014/main" id="{B8BF5CB8-255A-543B-AF87-62975AF96547}"/>
                  </a:ext>
                </a:extLst>
              </p:cNvPr>
              <p:cNvSpPr/>
              <p:nvPr/>
            </p:nvSpPr>
            <p:spPr>
              <a:xfrm>
                <a:off x="7476285" y="5255932"/>
                <a:ext cx="907965" cy="903268"/>
              </a:xfrm>
              <a:prstGeom prst="ellipse">
                <a:avLst/>
              </a:prstGeom>
              <a:solidFill>
                <a:srgbClr val="61A150">
                  <a:lumMod val="20000"/>
                  <a:lumOff val="80000"/>
                  <a:alpha val="85391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K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TextBox 2">
                <a:extLst>
                  <a:ext uri="{FF2B5EF4-FFF2-40B4-BE49-F238E27FC236}">
                    <a16:creationId xmlns:a16="http://schemas.microsoft.com/office/drawing/2014/main" id="{CC605620-10D9-AC5B-624D-5B0E8BA2D66B}"/>
                  </a:ext>
                </a:extLst>
              </p:cNvPr>
              <p:cNvSpPr txBox="1"/>
              <p:nvPr/>
            </p:nvSpPr>
            <p:spPr>
              <a:xfrm>
                <a:off x="7273394" y="5292767"/>
                <a:ext cx="22676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600" b="1" dirty="0"/>
                  <a:t>Registros de presencia</a:t>
                </a:r>
              </a:p>
            </p:txBody>
          </p:sp>
        </p:grpSp>
        <p:sp>
          <p:nvSpPr>
            <p:cNvPr id="111" name="TextBox 15">
              <a:extLst>
                <a:ext uri="{FF2B5EF4-FFF2-40B4-BE49-F238E27FC236}">
                  <a16:creationId xmlns:a16="http://schemas.microsoft.com/office/drawing/2014/main" id="{223C618B-552A-D765-6D0C-9E28C8E425FD}"/>
                </a:ext>
              </a:extLst>
            </p:cNvPr>
            <p:cNvSpPr txBox="1"/>
            <p:nvPr/>
          </p:nvSpPr>
          <p:spPr>
            <a:xfrm>
              <a:off x="6736988" y="5616869"/>
              <a:ext cx="43842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i-FI" sz="2400" b="1" dirty="0">
                  <a:solidFill>
                    <a:srgbClr val="61A150"/>
                  </a:solidFill>
                </a:rPr>
                <a:t>3,660,126,436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F63B9B9D-521D-ACDF-CADF-BB0A861FEEBE}"/>
              </a:ext>
            </a:extLst>
          </p:cNvPr>
          <p:cNvGrpSpPr/>
          <p:nvPr/>
        </p:nvGrpSpPr>
        <p:grpSpPr>
          <a:xfrm>
            <a:off x="6210968" y="3095346"/>
            <a:ext cx="4516191" cy="1054397"/>
            <a:chOff x="7709265" y="3095346"/>
            <a:chExt cx="4516191" cy="1054397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83D8E156-7E99-0F78-6756-11BE8BEF03C3}"/>
                </a:ext>
              </a:extLst>
            </p:cNvPr>
            <p:cNvGrpSpPr/>
            <p:nvPr/>
          </p:nvGrpSpPr>
          <p:grpSpPr>
            <a:xfrm>
              <a:off x="7709265" y="3095346"/>
              <a:ext cx="2008324" cy="1009559"/>
              <a:chOff x="8806545" y="3095346"/>
              <a:chExt cx="2008324" cy="1009559"/>
            </a:xfrm>
          </p:grpSpPr>
          <p:sp>
            <p:nvSpPr>
              <p:cNvPr id="100" name="Oval 33">
                <a:extLst>
                  <a:ext uri="{FF2B5EF4-FFF2-40B4-BE49-F238E27FC236}">
                    <a16:creationId xmlns:a16="http://schemas.microsoft.com/office/drawing/2014/main" id="{2EA748F4-0FEE-9A94-DDDE-F55472B9EB6E}"/>
                  </a:ext>
                </a:extLst>
              </p:cNvPr>
              <p:cNvSpPr/>
              <p:nvPr/>
            </p:nvSpPr>
            <p:spPr>
              <a:xfrm>
                <a:off x="8806545" y="3201637"/>
                <a:ext cx="907965" cy="903268"/>
              </a:xfrm>
              <a:prstGeom prst="ellipse">
                <a:avLst/>
              </a:prstGeom>
              <a:solidFill>
                <a:srgbClr val="61A150">
                  <a:lumMod val="20000"/>
                  <a:lumOff val="80000"/>
                  <a:alpha val="85391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K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6" name="TextBox 2">
                <a:extLst>
                  <a:ext uri="{FF2B5EF4-FFF2-40B4-BE49-F238E27FC236}">
                    <a16:creationId xmlns:a16="http://schemas.microsoft.com/office/drawing/2014/main" id="{0B2DEC55-8929-F496-8501-A644D2D4A120}"/>
                  </a:ext>
                </a:extLst>
              </p:cNvPr>
              <p:cNvSpPr txBox="1"/>
              <p:nvPr/>
            </p:nvSpPr>
            <p:spPr>
              <a:xfrm>
                <a:off x="8806545" y="3095346"/>
                <a:ext cx="20083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600" b="1" dirty="0"/>
                  <a:t>Registros descargados al mes</a:t>
                </a:r>
              </a:p>
            </p:txBody>
          </p:sp>
        </p:grpSp>
        <p:sp>
          <p:nvSpPr>
            <p:cNvPr id="112" name="TextBox 15">
              <a:extLst>
                <a:ext uri="{FF2B5EF4-FFF2-40B4-BE49-F238E27FC236}">
                  <a16:creationId xmlns:a16="http://schemas.microsoft.com/office/drawing/2014/main" id="{B5E1B8E8-4880-0EA2-7663-B0D2B2E56833}"/>
                </a:ext>
              </a:extLst>
            </p:cNvPr>
            <p:cNvSpPr txBox="1"/>
            <p:nvPr/>
          </p:nvSpPr>
          <p:spPr>
            <a:xfrm>
              <a:off x="7841237" y="3688078"/>
              <a:ext cx="43842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i-FI" sz="2400" b="1" dirty="0">
                  <a:solidFill>
                    <a:srgbClr val="61A150"/>
                  </a:solidFill>
                </a:rPr>
                <a:t>297 billones</a:t>
              </a:r>
            </a:p>
          </p:txBody>
        </p:sp>
      </p:grpSp>
      <p:grpSp>
        <p:nvGrpSpPr>
          <p:cNvPr id="146" name="Grupo 145">
            <a:extLst>
              <a:ext uri="{FF2B5EF4-FFF2-40B4-BE49-F238E27FC236}">
                <a16:creationId xmlns:a16="http://schemas.microsoft.com/office/drawing/2014/main" id="{6676BC78-DB74-2EBD-8434-62748EBB24CF}"/>
              </a:ext>
            </a:extLst>
          </p:cNvPr>
          <p:cNvGrpSpPr/>
          <p:nvPr/>
        </p:nvGrpSpPr>
        <p:grpSpPr>
          <a:xfrm>
            <a:off x="5079954" y="1330538"/>
            <a:ext cx="2411043" cy="979763"/>
            <a:chOff x="6401978" y="1330538"/>
            <a:chExt cx="2411043" cy="979763"/>
          </a:xfrm>
        </p:grpSpPr>
        <p:grpSp>
          <p:nvGrpSpPr>
            <p:cNvPr id="122" name="Grupo 121">
              <a:extLst>
                <a:ext uri="{FF2B5EF4-FFF2-40B4-BE49-F238E27FC236}">
                  <a16:creationId xmlns:a16="http://schemas.microsoft.com/office/drawing/2014/main" id="{923759CD-F2EF-4240-AA4F-BF15A75EB583}"/>
                </a:ext>
              </a:extLst>
            </p:cNvPr>
            <p:cNvGrpSpPr/>
            <p:nvPr/>
          </p:nvGrpSpPr>
          <p:grpSpPr>
            <a:xfrm>
              <a:off x="6401978" y="1330538"/>
              <a:ext cx="2411043" cy="936454"/>
              <a:chOff x="7499258" y="1330538"/>
              <a:chExt cx="2411043" cy="936454"/>
            </a:xfrm>
          </p:grpSpPr>
          <p:sp>
            <p:nvSpPr>
              <p:cNvPr id="101" name="Oval 33">
                <a:extLst>
                  <a:ext uri="{FF2B5EF4-FFF2-40B4-BE49-F238E27FC236}">
                    <a16:creationId xmlns:a16="http://schemas.microsoft.com/office/drawing/2014/main" id="{2C9227B1-39F1-AE3F-5DBE-2CAA8FFD61CE}"/>
                  </a:ext>
                </a:extLst>
              </p:cNvPr>
              <p:cNvSpPr/>
              <p:nvPr/>
            </p:nvSpPr>
            <p:spPr>
              <a:xfrm>
                <a:off x="7499258" y="1363724"/>
                <a:ext cx="907965" cy="903268"/>
              </a:xfrm>
              <a:prstGeom prst="ellipse">
                <a:avLst/>
              </a:prstGeom>
              <a:solidFill>
                <a:srgbClr val="61A150">
                  <a:lumMod val="20000"/>
                  <a:lumOff val="80000"/>
                  <a:alpha val="85391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K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7" name="TextBox 2">
                <a:extLst>
                  <a:ext uri="{FF2B5EF4-FFF2-40B4-BE49-F238E27FC236}">
                    <a16:creationId xmlns:a16="http://schemas.microsoft.com/office/drawing/2014/main" id="{E87DF36E-BDA1-3630-E441-01C30955974C}"/>
                  </a:ext>
                </a:extLst>
              </p:cNvPr>
              <p:cNvSpPr txBox="1"/>
              <p:nvPr/>
            </p:nvSpPr>
            <p:spPr>
              <a:xfrm>
                <a:off x="7642644" y="1330538"/>
                <a:ext cx="22676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600" b="1" dirty="0"/>
                  <a:t>Artículos científicos derivados</a:t>
                </a:r>
              </a:p>
            </p:txBody>
          </p:sp>
        </p:grpSp>
        <p:sp>
          <p:nvSpPr>
            <p:cNvPr id="113" name="TextBox 15">
              <a:extLst>
                <a:ext uri="{FF2B5EF4-FFF2-40B4-BE49-F238E27FC236}">
                  <a16:creationId xmlns:a16="http://schemas.microsoft.com/office/drawing/2014/main" id="{D9BD21CC-731E-1D58-3ED7-75A2CF14E08A}"/>
                </a:ext>
              </a:extLst>
            </p:cNvPr>
            <p:cNvSpPr txBox="1"/>
            <p:nvPr/>
          </p:nvSpPr>
          <p:spPr>
            <a:xfrm>
              <a:off x="6759849" y="1848636"/>
              <a:ext cx="12163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i-FI" sz="2400" b="1" dirty="0">
                  <a:solidFill>
                    <a:srgbClr val="61A150"/>
                  </a:solidFill>
                </a:rPr>
                <a:t>14,415</a:t>
              </a:r>
            </a:p>
          </p:txBody>
        </p:sp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9229CDB8-B0B1-DA94-ACBC-B1EAE6DD2A1D}"/>
              </a:ext>
            </a:extLst>
          </p:cNvPr>
          <p:cNvGrpSpPr/>
          <p:nvPr/>
        </p:nvGrpSpPr>
        <p:grpSpPr>
          <a:xfrm>
            <a:off x="1182820" y="1203430"/>
            <a:ext cx="2495776" cy="910186"/>
            <a:chOff x="2280100" y="1203430"/>
            <a:chExt cx="2495776" cy="910186"/>
          </a:xfrm>
        </p:grpSpPr>
        <p:sp>
          <p:nvSpPr>
            <p:cNvPr id="98" name="Oval 33">
              <a:extLst>
                <a:ext uri="{FF2B5EF4-FFF2-40B4-BE49-F238E27FC236}">
                  <a16:creationId xmlns:a16="http://schemas.microsoft.com/office/drawing/2014/main" id="{D59BC3B8-1C3C-B079-797C-A797B26FFBD6}"/>
                </a:ext>
              </a:extLst>
            </p:cNvPr>
            <p:cNvSpPr/>
            <p:nvPr/>
          </p:nvSpPr>
          <p:spPr>
            <a:xfrm>
              <a:off x="2734083" y="1203430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2" name="TextBox 2">
              <a:extLst>
                <a:ext uri="{FF2B5EF4-FFF2-40B4-BE49-F238E27FC236}">
                  <a16:creationId xmlns:a16="http://schemas.microsoft.com/office/drawing/2014/main" id="{E1B959AF-ED48-89F3-A819-202A79EA6D1C}"/>
                </a:ext>
              </a:extLst>
            </p:cNvPr>
            <p:cNvSpPr txBox="1"/>
            <p:nvPr/>
          </p:nvSpPr>
          <p:spPr>
            <a:xfrm>
              <a:off x="2508219" y="1290233"/>
              <a:ext cx="2267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b="1" dirty="0"/>
                <a:t>Conjuntos de datos</a:t>
              </a:r>
            </a:p>
          </p:txBody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42B551F4-06FC-4DC2-06E8-6E84120824AE}"/>
                </a:ext>
              </a:extLst>
            </p:cNvPr>
            <p:cNvSpPr txBox="1"/>
            <p:nvPr/>
          </p:nvSpPr>
          <p:spPr>
            <a:xfrm>
              <a:off x="2280100" y="1651951"/>
              <a:ext cx="15616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i-FI" sz="2400" b="1" dirty="0">
                  <a:solidFill>
                    <a:srgbClr val="61A150"/>
                  </a:solidFill>
                </a:rPr>
                <a:t>121,395</a:t>
              </a: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8DBA5ADA-8ED3-4E9D-8C61-7C6F2F747530}"/>
              </a:ext>
            </a:extLst>
          </p:cNvPr>
          <p:cNvGrpSpPr/>
          <p:nvPr/>
        </p:nvGrpSpPr>
        <p:grpSpPr>
          <a:xfrm>
            <a:off x="580386" y="3153241"/>
            <a:ext cx="1964382" cy="903268"/>
            <a:chOff x="1677666" y="3153241"/>
            <a:chExt cx="1964382" cy="903268"/>
          </a:xfrm>
        </p:grpSpPr>
        <p:sp>
          <p:nvSpPr>
            <p:cNvPr id="91" name="Oval 33">
              <a:extLst>
                <a:ext uri="{FF2B5EF4-FFF2-40B4-BE49-F238E27FC236}">
                  <a16:creationId xmlns:a16="http://schemas.microsoft.com/office/drawing/2014/main" id="{37565E02-1355-CF2F-0B84-DEA78F6F9DE5}"/>
                </a:ext>
              </a:extLst>
            </p:cNvPr>
            <p:cNvSpPr/>
            <p:nvPr/>
          </p:nvSpPr>
          <p:spPr>
            <a:xfrm>
              <a:off x="1826118" y="3153241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4" name="TextBox 2">
              <a:extLst>
                <a:ext uri="{FF2B5EF4-FFF2-40B4-BE49-F238E27FC236}">
                  <a16:creationId xmlns:a16="http://schemas.microsoft.com/office/drawing/2014/main" id="{82A05907-211D-2A35-E407-3ECFB238D46B}"/>
                </a:ext>
              </a:extLst>
            </p:cNvPr>
            <p:cNvSpPr txBox="1"/>
            <p:nvPr/>
          </p:nvSpPr>
          <p:spPr>
            <a:xfrm>
              <a:off x="1677666" y="3276989"/>
              <a:ext cx="1964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b="1" dirty="0"/>
                <a:t>Países miembros</a:t>
              </a:r>
            </a:p>
          </p:txBody>
        </p:sp>
        <p:sp>
          <p:nvSpPr>
            <p:cNvPr id="115" name="TextBox 15">
              <a:extLst>
                <a:ext uri="{FF2B5EF4-FFF2-40B4-BE49-F238E27FC236}">
                  <a16:creationId xmlns:a16="http://schemas.microsoft.com/office/drawing/2014/main" id="{08BE4390-93AA-504B-479B-0CA5E5D6C8F6}"/>
                </a:ext>
              </a:extLst>
            </p:cNvPr>
            <p:cNvSpPr txBox="1"/>
            <p:nvPr/>
          </p:nvSpPr>
          <p:spPr>
            <a:xfrm>
              <a:off x="1779967" y="3581010"/>
              <a:ext cx="9613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i-FI" sz="2400" b="1" dirty="0">
                  <a:solidFill>
                    <a:srgbClr val="61A150"/>
                  </a:solidFill>
                </a:rPr>
                <a:t>69</a:t>
              </a:r>
            </a:p>
          </p:txBody>
        </p:sp>
      </p:grpSp>
      <p:sp>
        <p:nvSpPr>
          <p:cNvPr id="116" name="TextBox 15">
            <a:extLst>
              <a:ext uri="{FF2B5EF4-FFF2-40B4-BE49-F238E27FC236}">
                <a16:creationId xmlns:a16="http://schemas.microsoft.com/office/drawing/2014/main" id="{69BF5FCD-E102-A737-BA2B-E1FC9CDF05EE}"/>
              </a:ext>
            </a:extLst>
          </p:cNvPr>
          <p:cNvSpPr txBox="1"/>
          <p:nvPr/>
        </p:nvSpPr>
        <p:spPr>
          <a:xfrm>
            <a:off x="1306568" y="5399141"/>
            <a:ext cx="4384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i-FI" sz="2400" b="1" dirty="0">
                <a:solidFill>
                  <a:srgbClr val="61A150"/>
                </a:solidFill>
              </a:rPr>
              <a:t>2,669</a:t>
            </a:r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077938B0-960F-48CD-F355-1DED0CDFDC3B}"/>
              </a:ext>
            </a:extLst>
          </p:cNvPr>
          <p:cNvSpPr txBox="1">
            <a:spLocks/>
          </p:cNvSpPr>
          <p:nvPr/>
        </p:nvSpPr>
        <p:spPr>
          <a:xfrm>
            <a:off x="200118" y="6159200"/>
            <a:ext cx="1626000" cy="563398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61A150"/>
              </a:buClr>
            </a:pPr>
            <a:r>
              <a:rPr lang="en-GB" sz="1400" dirty="0">
                <a:solidFill>
                  <a:srgbClr val="61A150"/>
                </a:solidFill>
                <a:latin typeface="Rubik Medium" pitchFamily="2" charset="-79"/>
              </a:rPr>
              <a:t>1 April 2026</a:t>
            </a:r>
            <a:endParaRPr lang="en-DK" sz="1400" dirty="0">
              <a:solidFill>
                <a:srgbClr val="61A150"/>
              </a:solidFill>
              <a:latin typeface="Rubik Medium" pitchFamily="2" charset="-79"/>
            </a:endParaRPr>
          </a:p>
        </p:txBody>
      </p:sp>
      <p:grpSp>
        <p:nvGrpSpPr>
          <p:cNvPr id="149" name="Group 5">
            <a:extLst>
              <a:ext uri="{FF2B5EF4-FFF2-40B4-BE49-F238E27FC236}">
                <a16:creationId xmlns:a16="http://schemas.microsoft.com/office/drawing/2014/main" id="{9EA06B54-B1F3-61FE-C511-BD8DFF08C05A}"/>
              </a:ext>
            </a:extLst>
          </p:cNvPr>
          <p:cNvGrpSpPr/>
          <p:nvPr/>
        </p:nvGrpSpPr>
        <p:grpSpPr>
          <a:xfrm>
            <a:off x="7864143" y="4791506"/>
            <a:ext cx="4239618" cy="692414"/>
            <a:chOff x="15810506" y="11127134"/>
            <a:chExt cx="7865471" cy="981168"/>
          </a:xfrm>
          <a:solidFill>
            <a:srgbClr val="FFFFFF">
              <a:lumMod val="95000"/>
            </a:srgbClr>
          </a:solidFill>
        </p:grpSpPr>
        <p:pic>
          <p:nvPicPr>
            <p:cNvPr id="150" name="Picture 22">
              <a:extLst>
                <a:ext uri="{FF2B5EF4-FFF2-40B4-BE49-F238E27FC236}">
                  <a16:creationId xmlns:a16="http://schemas.microsoft.com/office/drawing/2014/main" id="{7EF28B00-8FD0-5BF6-99A4-408E1C30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810506" y="11717538"/>
              <a:ext cx="7865471" cy="390764"/>
            </a:xfrm>
            <a:prstGeom prst="rect">
              <a:avLst/>
            </a:prstGeom>
            <a:grpFill/>
          </p:spPr>
        </p:pic>
        <p:sp>
          <p:nvSpPr>
            <p:cNvPr id="151" name="TextBox 23">
              <a:extLst>
                <a:ext uri="{FF2B5EF4-FFF2-40B4-BE49-F238E27FC236}">
                  <a16:creationId xmlns:a16="http://schemas.microsoft.com/office/drawing/2014/main" id="{B02867DC-7663-2EDB-5A78-31C333071A7E}"/>
                </a:ext>
              </a:extLst>
            </p:cNvPr>
            <p:cNvSpPr txBox="1"/>
            <p:nvPr/>
          </p:nvSpPr>
          <p:spPr>
            <a:xfrm>
              <a:off x="16469389" y="11127134"/>
              <a:ext cx="7143866" cy="392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Número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instituciones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publicadoras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activas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por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cs typeface="Rubik Medium" pitchFamily="2" charset="-79"/>
                </a:rPr>
                <a:t>país</a:t>
              </a:r>
              <a:endParaRPr kumimoji="0" lang="en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cs typeface="Rubik Medium" pitchFamily="2" charset="-79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EE11D86E-5476-77F3-D013-861143BA8432}"/>
              </a:ext>
            </a:extLst>
          </p:cNvPr>
          <p:cNvGrpSpPr/>
          <p:nvPr/>
        </p:nvGrpSpPr>
        <p:grpSpPr>
          <a:xfrm>
            <a:off x="8292950" y="1297295"/>
            <a:ext cx="3056532" cy="1182154"/>
            <a:chOff x="8292950" y="1297295"/>
            <a:chExt cx="3056532" cy="1182154"/>
          </a:xfrm>
        </p:grpSpPr>
        <p:sp>
          <p:nvSpPr>
            <p:cNvPr id="155" name="Oval 33">
              <a:extLst>
                <a:ext uri="{FF2B5EF4-FFF2-40B4-BE49-F238E27FC236}">
                  <a16:creationId xmlns:a16="http://schemas.microsoft.com/office/drawing/2014/main" id="{3A97EEDB-22C7-8A19-956D-30403C9D1BD1}"/>
                </a:ext>
              </a:extLst>
            </p:cNvPr>
            <p:cNvSpPr/>
            <p:nvPr/>
          </p:nvSpPr>
          <p:spPr>
            <a:xfrm>
              <a:off x="9675780" y="1550182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52" name="Group 8">
              <a:extLst>
                <a:ext uri="{FF2B5EF4-FFF2-40B4-BE49-F238E27FC236}">
                  <a16:creationId xmlns:a16="http://schemas.microsoft.com/office/drawing/2014/main" id="{66CB490F-C2DE-1667-3CCE-C212068A7AD1}"/>
                </a:ext>
              </a:extLst>
            </p:cNvPr>
            <p:cNvGrpSpPr/>
            <p:nvPr/>
          </p:nvGrpSpPr>
          <p:grpSpPr>
            <a:xfrm>
              <a:off x="8292950" y="1297295"/>
              <a:ext cx="3056532" cy="1182154"/>
              <a:chOff x="10185429" y="1673876"/>
              <a:chExt cx="1332740" cy="610135"/>
            </a:xfrm>
          </p:grpSpPr>
          <p:sp>
            <p:nvSpPr>
              <p:cNvPr id="153" name="TextBox 6">
                <a:extLst>
                  <a:ext uri="{FF2B5EF4-FFF2-40B4-BE49-F238E27FC236}">
                    <a16:creationId xmlns:a16="http://schemas.microsoft.com/office/drawing/2014/main" id="{CA92C174-D40D-2010-3207-B6E0C95E7AEA}"/>
                  </a:ext>
                </a:extLst>
              </p:cNvPr>
              <p:cNvSpPr txBox="1"/>
              <p:nvPr/>
            </p:nvSpPr>
            <p:spPr>
              <a:xfrm>
                <a:off x="10912891" y="1943306"/>
                <a:ext cx="333928" cy="340705"/>
              </a:xfrm>
              <a:prstGeom prst="rect">
                <a:avLst/>
              </a:prstGeom>
              <a:noFill/>
            </p:spPr>
            <p:txBody>
              <a:bodyPr wrap="square" lIns="143991" tIns="143991" rIns="143991" bIns="143991" rtlCol="0" anchor="ctr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GB" sz="2400" b="1" dirty="0">
                    <a:solidFill>
                      <a:srgbClr val="5A964D"/>
                    </a:solidFill>
                    <a:ea typeface="Roboto" panose="02000000000000000000" pitchFamily="2" charset="0"/>
                  </a:rPr>
                  <a:t>148</a:t>
                </a:r>
              </a:p>
            </p:txBody>
          </p:sp>
          <p:sp>
            <p:nvSpPr>
              <p:cNvPr id="154" name="TextBox 7">
                <a:extLst>
                  <a:ext uri="{FF2B5EF4-FFF2-40B4-BE49-F238E27FC236}">
                    <a16:creationId xmlns:a16="http://schemas.microsoft.com/office/drawing/2014/main" id="{DA7C9B41-3629-0326-4075-206EF91447CA}"/>
                  </a:ext>
                </a:extLst>
              </p:cNvPr>
              <p:cNvSpPr txBox="1"/>
              <p:nvPr/>
            </p:nvSpPr>
            <p:spPr>
              <a:xfrm>
                <a:off x="10185429" y="1673876"/>
                <a:ext cx="1332740" cy="404246"/>
              </a:xfrm>
              <a:prstGeom prst="rect">
                <a:avLst/>
              </a:prstGeom>
              <a:noFill/>
            </p:spPr>
            <p:txBody>
              <a:bodyPr wrap="square" lIns="143991" tIns="143991" rIns="143991" bIns="143991" rtlCol="0" anchor="ctr">
                <a:spAutoFit/>
              </a:bodyPr>
              <a:lstStyle/>
              <a:p>
                <a:pPr>
                  <a:defRPr/>
                </a:pPr>
                <a:r>
                  <a:rPr lang="en-GB" sz="1600" b="1" dirty="0" err="1"/>
                  <a:t>Países</a:t>
                </a:r>
                <a:r>
                  <a:rPr lang="en-GB" sz="1600" b="1" dirty="0"/>
                  <a:t> con </a:t>
                </a:r>
                <a:r>
                  <a:rPr lang="en-GB" sz="1600" b="1" dirty="0" err="1"/>
                  <a:t>instituciones</a:t>
                </a:r>
                <a:r>
                  <a:rPr lang="en-GB" sz="1600" b="1" dirty="0"/>
                  <a:t> </a:t>
                </a:r>
                <a:r>
                  <a:rPr lang="en-GB" sz="1600" b="1" dirty="0" err="1"/>
                  <a:t>publicadoras</a:t>
                </a:r>
                <a:r>
                  <a:rPr lang="en-GB" sz="1600" b="1" dirty="0"/>
                  <a:t> </a:t>
                </a:r>
                <a:r>
                  <a:rPr lang="en-GB" sz="1600" b="1" dirty="0" err="1"/>
                  <a:t>en</a:t>
                </a:r>
                <a:r>
                  <a:rPr lang="en-GB" sz="1600" b="1" dirty="0"/>
                  <a:t> GBIF</a:t>
                </a:r>
              </a:p>
            </p:txBody>
          </p:sp>
        </p:grpSp>
      </p:grpSp>
      <p:pic>
        <p:nvPicPr>
          <p:cNvPr id="127" name="Picture 9">
            <a:extLst>
              <a:ext uri="{FF2B5EF4-FFF2-40B4-BE49-F238E27FC236}">
                <a16:creationId xmlns:a16="http://schemas.microsoft.com/office/drawing/2014/main" id="{B4CFA2F3-688B-3FE8-B076-20682DAC7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729" r="5423" b="9876"/>
          <a:stretch>
            <a:fillRect/>
          </a:stretch>
        </p:blipFill>
        <p:spPr>
          <a:xfrm>
            <a:off x="7687862" y="2479450"/>
            <a:ext cx="4575374" cy="2312059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D90E1F4D-601D-9C04-CCF0-C63867DC4370}"/>
              </a:ext>
            </a:extLst>
          </p:cNvPr>
          <p:cNvSpPr txBox="1"/>
          <p:nvPr/>
        </p:nvSpPr>
        <p:spPr>
          <a:xfrm>
            <a:off x="11292839" y="6224358"/>
            <a:ext cx="613679" cy="36846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4/7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27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22">
            <a:extLst>
              <a:ext uri="{FF2B5EF4-FFF2-40B4-BE49-F238E27FC236}">
                <a16:creationId xmlns:a16="http://schemas.microsoft.com/office/drawing/2014/main" id="{CE752FCA-6B56-AF26-814E-16C0FC3CC460}"/>
              </a:ext>
            </a:extLst>
          </p:cNvPr>
          <p:cNvSpPr/>
          <p:nvPr/>
        </p:nvSpPr>
        <p:spPr>
          <a:xfrm rot="21208879">
            <a:off x="4676541" y="2137423"/>
            <a:ext cx="3230815" cy="316737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900" dirty="0"/>
          </a:p>
        </p:txBody>
      </p:sp>
      <p:sp>
        <p:nvSpPr>
          <p:cNvPr id="156" name="Oval 33">
            <a:extLst>
              <a:ext uri="{FF2B5EF4-FFF2-40B4-BE49-F238E27FC236}">
                <a16:creationId xmlns:a16="http://schemas.microsoft.com/office/drawing/2014/main" id="{CFFFC74D-02CB-DF78-FDB5-AAEB551F738D}"/>
              </a:ext>
            </a:extLst>
          </p:cNvPr>
          <p:cNvSpPr/>
          <p:nvPr/>
        </p:nvSpPr>
        <p:spPr>
          <a:xfrm>
            <a:off x="5599119" y="3204772"/>
            <a:ext cx="1021180" cy="1053366"/>
          </a:xfrm>
          <a:prstGeom prst="ellipse">
            <a:avLst/>
          </a:prstGeom>
          <a:solidFill>
            <a:srgbClr val="61A150">
              <a:lumMod val="20000"/>
              <a:lumOff val="80000"/>
              <a:alpha val="85391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El ecosistema cientifico-técnico de GBIF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3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97A324-F921-216D-5156-A4324AE6D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7" y="30962"/>
            <a:ext cx="2123330" cy="852475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331D3176-D356-ED44-1122-1D60C238B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5885"/>
          <a:stretch/>
        </p:blipFill>
        <p:spPr>
          <a:xfrm>
            <a:off x="432468" y="1978695"/>
            <a:ext cx="3744018" cy="4251862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9D81272D-B710-070B-C309-45BC4B77B605}"/>
              </a:ext>
            </a:extLst>
          </p:cNvPr>
          <p:cNvSpPr txBox="1"/>
          <p:nvPr/>
        </p:nvSpPr>
        <p:spPr>
          <a:xfrm>
            <a:off x="885814" y="1295662"/>
            <a:ext cx="957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Aportando evidencia sobre biodiversidad para la investigación y la toma de decisiones</a:t>
            </a:r>
            <a:endParaRPr lang="nl-BE" b="1" dirty="0"/>
          </a:p>
        </p:txBody>
      </p:sp>
      <p:pic>
        <p:nvPicPr>
          <p:cNvPr id="32" name="Graphic 4">
            <a:extLst>
              <a:ext uri="{FF2B5EF4-FFF2-40B4-BE49-F238E27FC236}">
                <a16:creationId xmlns:a16="http://schemas.microsoft.com/office/drawing/2014/main" id="{B1483EB7-1AF5-1866-5C6D-6F79CF499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2"/>
          <a:stretch/>
        </p:blipFill>
        <p:spPr>
          <a:xfrm>
            <a:off x="8471715" y="1914293"/>
            <a:ext cx="3393747" cy="427058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9CEA5CB-4B65-015F-4973-FF7F4241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54" b="3380"/>
          <a:stretch/>
        </p:blipFill>
        <p:spPr>
          <a:xfrm>
            <a:off x="4912307" y="3173561"/>
            <a:ext cx="2040825" cy="1114286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AE6F571B-C3A1-7F3B-99F7-2F727B1E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71" y="4533763"/>
            <a:ext cx="929306" cy="21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392D8FA-8FBB-58FE-FB8F-FB0B4879FF84}"/>
              </a:ext>
            </a:extLst>
          </p:cNvPr>
          <p:cNvGrpSpPr/>
          <p:nvPr/>
        </p:nvGrpSpPr>
        <p:grpSpPr>
          <a:xfrm>
            <a:off x="5753117" y="4703048"/>
            <a:ext cx="1200015" cy="957993"/>
            <a:chOff x="5557169" y="4703048"/>
            <a:chExt cx="1200015" cy="957993"/>
          </a:xfrm>
        </p:grpSpPr>
        <p:sp>
          <p:nvSpPr>
            <p:cNvPr id="36" name="Oval 22">
              <a:extLst>
                <a:ext uri="{FF2B5EF4-FFF2-40B4-BE49-F238E27FC236}">
                  <a16:creationId xmlns:a16="http://schemas.microsoft.com/office/drawing/2014/main" id="{3D38B0A3-16A2-83FD-7CF6-081AA5E6AD80}"/>
                </a:ext>
              </a:extLst>
            </p:cNvPr>
            <p:cNvSpPr/>
            <p:nvPr/>
          </p:nvSpPr>
          <p:spPr>
            <a:xfrm rot="21208879">
              <a:off x="5684268" y="4703048"/>
              <a:ext cx="945818" cy="957993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05CD6220-34FD-1127-C525-AD607C97CA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94"/>
            <a:stretch/>
          </p:blipFill>
          <p:spPr bwMode="auto">
            <a:xfrm>
              <a:off x="5557169" y="4950429"/>
              <a:ext cx="1200015" cy="49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FEE757E-F5E7-7118-7F72-BD632B50236C}"/>
              </a:ext>
            </a:extLst>
          </p:cNvPr>
          <p:cNvGrpSpPr/>
          <p:nvPr/>
        </p:nvGrpSpPr>
        <p:grpSpPr>
          <a:xfrm>
            <a:off x="4719205" y="2025840"/>
            <a:ext cx="1048462" cy="957993"/>
            <a:chOff x="4523257" y="2025840"/>
            <a:chExt cx="1048462" cy="957993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F8B5ADFA-6645-A33E-FAE7-F1F310A810EF}"/>
                </a:ext>
              </a:extLst>
            </p:cNvPr>
            <p:cNvSpPr/>
            <p:nvPr/>
          </p:nvSpPr>
          <p:spPr>
            <a:xfrm rot="21208879">
              <a:off x="4558568" y="2025840"/>
              <a:ext cx="945818" cy="957993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B0AF9BCF-ACCB-6DA4-1EF4-96CD20D9E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257" y="2206385"/>
              <a:ext cx="1048462" cy="525280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4B8448-1A39-DB93-5F71-96B1562B368C}"/>
              </a:ext>
            </a:extLst>
          </p:cNvPr>
          <p:cNvGrpSpPr/>
          <p:nvPr/>
        </p:nvGrpSpPr>
        <p:grpSpPr>
          <a:xfrm>
            <a:off x="6704154" y="2213515"/>
            <a:ext cx="1176612" cy="957993"/>
            <a:chOff x="6508206" y="2213515"/>
            <a:chExt cx="1176612" cy="957993"/>
          </a:xfrm>
        </p:grpSpPr>
        <p:sp>
          <p:nvSpPr>
            <p:cNvPr id="37" name="Oval 22">
              <a:extLst>
                <a:ext uri="{FF2B5EF4-FFF2-40B4-BE49-F238E27FC236}">
                  <a16:creationId xmlns:a16="http://schemas.microsoft.com/office/drawing/2014/main" id="{80CF2FC5-9775-7A93-1112-12FEF9A8F337}"/>
                </a:ext>
              </a:extLst>
            </p:cNvPr>
            <p:cNvSpPr/>
            <p:nvPr/>
          </p:nvSpPr>
          <p:spPr>
            <a:xfrm rot="21208879">
              <a:off x="6739000" y="2213515"/>
              <a:ext cx="945818" cy="957993"/>
            </a:xfrm>
            <a:prstGeom prst="ellips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900" dirty="0"/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EB9F30C8-972C-00FF-BC09-94890A0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08206" y="2406165"/>
              <a:ext cx="1165043" cy="411192"/>
            </a:xfrm>
            <a:prstGeom prst="rect">
              <a:avLst/>
            </a:prstGeom>
          </p:spPr>
        </p:pic>
      </p:grpSp>
      <p:pic>
        <p:nvPicPr>
          <p:cNvPr id="39" name="Picture 2" descr="Communication | European Marine Observation and Data Network (EMODnet)">
            <a:extLst>
              <a:ext uri="{FF2B5EF4-FFF2-40B4-BE49-F238E27FC236}">
                <a16:creationId xmlns:a16="http://schemas.microsoft.com/office/drawing/2014/main" id="{5577E874-E2B0-231A-7229-6ED6DAEDB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61" y="4363489"/>
            <a:ext cx="530527" cy="56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TN fishes">
            <a:extLst>
              <a:ext uri="{FF2B5EF4-FFF2-40B4-BE49-F238E27FC236}">
                <a16:creationId xmlns:a16="http://schemas.microsoft.com/office/drawing/2014/main" id="{3F36BCF6-9089-9458-E6BD-67BAA564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72" y="3280341"/>
            <a:ext cx="396466" cy="4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ropean Digital Twin Ocean - Powered by EDITO - EDITO-Infra">
            <a:extLst>
              <a:ext uri="{FF2B5EF4-FFF2-40B4-BE49-F238E27FC236}">
                <a16:creationId xmlns:a16="http://schemas.microsoft.com/office/drawing/2014/main" id="{F7EB8D76-7339-3302-EEDC-1A3C3DBF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47" y="3595723"/>
            <a:ext cx="1107574" cy="2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85570085-F069-68F1-FAED-6618E944A435}"/>
              </a:ext>
            </a:extLst>
          </p:cNvPr>
          <p:cNvSpPr txBox="1"/>
          <p:nvPr/>
        </p:nvSpPr>
        <p:spPr>
          <a:xfrm>
            <a:off x="11292839" y="6224358"/>
            <a:ext cx="613679" cy="36846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5/7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14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FD61E04-DCBC-0799-A401-582EECAF9E2B}"/>
              </a:ext>
            </a:extLst>
          </p:cNvPr>
          <p:cNvGrpSpPr/>
          <p:nvPr/>
        </p:nvGrpSpPr>
        <p:grpSpPr>
          <a:xfrm>
            <a:off x="-705978" y="1233973"/>
            <a:ext cx="12897977" cy="6380693"/>
            <a:chOff x="-705978" y="1233973"/>
            <a:chExt cx="12897977" cy="638069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8D3F04E-A88D-1677-A54E-2D4F57EBB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43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1879" b="11879"/>
            <a:stretch/>
          </p:blipFill>
          <p:spPr>
            <a:xfrm>
              <a:off x="-2" y="1233973"/>
              <a:ext cx="12192001" cy="5624027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BBF023A-6F50-F1A3-D9FD-B62749C7DDE5}"/>
                </a:ext>
              </a:extLst>
            </p:cNvPr>
            <p:cNvSpPr/>
            <p:nvPr/>
          </p:nvSpPr>
          <p:spPr>
            <a:xfrm>
              <a:off x="-705978" y="1605343"/>
              <a:ext cx="2057392" cy="600932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GBIF España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" name="Picture 5" descr="image.png">
            <a:extLst>
              <a:ext uri="{FF2B5EF4-FFF2-40B4-BE49-F238E27FC236}">
                <a16:creationId xmlns:a16="http://schemas.microsoft.com/office/drawing/2014/main" id="{470A18F5-39A0-544A-151B-0F05386D7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786" y="155448"/>
            <a:ext cx="962598" cy="4937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2F0D91-0BD0-D2C1-6180-DA836EA97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242" y="3066078"/>
            <a:ext cx="428685" cy="276264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AB36C14-A820-AC8C-1722-C1391BFDCF89}"/>
              </a:ext>
            </a:extLst>
          </p:cNvPr>
          <p:cNvGrpSpPr/>
          <p:nvPr/>
        </p:nvGrpSpPr>
        <p:grpSpPr>
          <a:xfrm>
            <a:off x="580571" y="2681701"/>
            <a:ext cx="2888343" cy="1125266"/>
            <a:chOff x="580571" y="2681701"/>
            <a:chExt cx="2888343" cy="1125266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000F681-0FD0-45F4-5C67-1FC930F62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71" y="3051033"/>
              <a:ext cx="2888343" cy="75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7198695-1699-0DE8-4F45-900A7562F7A5}"/>
                </a:ext>
              </a:extLst>
            </p:cNvPr>
            <p:cNvSpPr txBox="1"/>
            <p:nvPr/>
          </p:nvSpPr>
          <p:spPr>
            <a:xfrm>
              <a:off x="580571" y="2681701"/>
              <a:ext cx="2888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latin typeface="Century Gothic" panose="020B0502020202020204" pitchFamily="34" charset="0"/>
                </a:rPr>
                <a:t>Financia: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FF55397-D30E-AEAF-BEA3-6B4BE7057AC1}"/>
              </a:ext>
            </a:extLst>
          </p:cNvPr>
          <p:cNvGrpSpPr/>
          <p:nvPr/>
        </p:nvGrpSpPr>
        <p:grpSpPr>
          <a:xfrm>
            <a:off x="927318" y="5136939"/>
            <a:ext cx="2888343" cy="866386"/>
            <a:chOff x="1138781" y="4213609"/>
            <a:chExt cx="2888343" cy="866386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C9BEB29-E5F9-B44C-D4E1-6EF65DB7BEAB}"/>
                </a:ext>
              </a:extLst>
            </p:cNvPr>
            <p:cNvSpPr txBox="1"/>
            <p:nvPr/>
          </p:nvSpPr>
          <p:spPr>
            <a:xfrm>
              <a:off x="1138781" y="4213609"/>
              <a:ext cx="2888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ES"/>
              </a:defPPr>
              <a:lvl1pPr>
                <a:defRPr>
                  <a:latin typeface="Century Gothic" panose="020B0502020202020204" pitchFamily="34" charset="0"/>
                </a:defRPr>
              </a:lvl1pPr>
            </a:lstStyle>
            <a:p>
              <a:r>
                <a:rPr lang="es-ES" dirty="0"/>
                <a:t>Gestiona: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8CDD126E-F71A-C788-7189-3A70BBDD0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781" y="4567511"/>
              <a:ext cx="2081152" cy="512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9 Imagen" descr="Z:\Imagenes\Logos\Logos RJB 2017\LOGOTIPO RJB STUDIO FERNANDO GUTIERREZ\JPG _ PSD _ TIFF _ PNG\PNG\Logo_RJB(original).png">
            <a:extLst>
              <a:ext uri="{FF2B5EF4-FFF2-40B4-BE49-F238E27FC236}">
                <a16:creationId xmlns:a16="http://schemas.microsoft.com/office/drawing/2014/main" id="{7148E95E-C243-CBCA-1CE8-80248D0DF2A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86" y="5598368"/>
            <a:ext cx="2274423" cy="4936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32AF3BA0-6EC9-2BDE-6826-3233CD38B157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3008470" y="5747083"/>
            <a:ext cx="1950316" cy="98100"/>
          </a:xfrm>
          <a:prstGeom prst="curvedConnector3">
            <a:avLst>
              <a:gd name="adj1" fmla="val 50000"/>
            </a:avLst>
          </a:prstGeom>
          <a:ln w="19050">
            <a:solidFill>
              <a:srgbClr val="09A8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30732FB4-28EA-C642-6859-C50843E83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34" y="2347499"/>
            <a:ext cx="2587296" cy="134539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2A6E1E8-A924-EDD6-ADDE-0E7516FB825C}"/>
              </a:ext>
            </a:extLst>
          </p:cNvPr>
          <p:cNvSpPr txBox="1"/>
          <p:nvPr/>
        </p:nvSpPr>
        <p:spPr>
          <a:xfrm>
            <a:off x="7881616" y="3776862"/>
            <a:ext cx="32657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9A860"/>
                </a:solidFill>
              </a:rPr>
              <a:t>Red de centros</a:t>
            </a:r>
          </a:p>
          <a:p>
            <a:pPr algn="ctr"/>
            <a:r>
              <a:rPr lang="es-ES" sz="2800" b="1" dirty="0">
                <a:solidFill>
                  <a:srgbClr val="09A860"/>
                </a:solidFill>
              </a:rPr>
              <a:t>+</a:t>
            </a:r>
          </a:p>
          <a:p>
            <a:pPr algn="ctr"/>
            <a:r>
              <a:rPr lang="es-ES" sz="2800" b="1" dirty="0">
                <a:solidFill>
                  <a:srgbClr val="09A860"/>
                </a:solidFill>
              </a:rPr>
              <a:t>Unidad de Coordinación</a:t>
            </a:r>
          </a:p>
        </p:txBody>
      </p:sp>
      <p:cxnSp>
        <p:nvCxnSpPr>
          <p:cNvPr id="29" name="Conector: curvado 28">
            <a:extLst>
              <a:ext uri="{FF2B5EF4-FFF2-40B4-BE49-F238E27FC236}">
                <a16:creationId xmlns:a16="http://schemas.microsoft.com/office/drawing/2014/main" id="{2C3C6E4C-0CEE-B1EB-1605-480DCC945CD6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7233209" y="3020196"/>
            <a:ext cx="1326825" cy="2824987"/>
          </a:xfrm>
          <a:prstGeom prst="curvedConnector3">
            <a:avLst/>
          </a:prstGeom>
          <a:ln w="19050">
            <a:solidFill>
              <a:srgbClr val="09A8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3B9CFE5-2632-0CF3-FDF0-79149CD9D440}"/>
              </a:ext>
            </a:extLst>
          </p:cNvPr>
          <p:cNvSpPr txBox="1"/>
          <p:nvPr/>
        </p:nvSpPr>
        <p:spPr>
          <a:xfrm>
            <a:off x="927100" y="1259397"/>
            <a:ext cx="1033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i="0" u="none" strike="noStrike" baseline="0" dirty="0">
                <a:latin typeface="Calibri-Bold"/>
              </a:rPr>
              <a:t>Nodo Español de Información sobre Biodiversidad – GBIF.ES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57FEE52E-74BB-DA3F-530C-E80843297C5C}"/>
              </a:ext>
            </a:extLst>
          </p:cNvPr>
          <p:cNvSpPr txBox="1"/>
          <p:nvPr/>
        </p:nvSpPr>
        <p:spPr>
          <a:xfrm>
            <a:off x="11292839" y="6224358"/>
            <a:ext cx="613679" cy="36846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6/7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F37DD0-DF6A-496E-C5D5-07720454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21" y="2524285"/>
            <a:ext cx="3476126" cy="2317417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GBIF España: Líneas de actuación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3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pic>
        <p:nvPicPr>
          <p:cNvPr id="2" name="Picture 5" descr="image.png">
            <a:extLst>
              <a:ext uri="{FF2B5EF4-FFF2-40B4-BE49-F238E27FC236}">
                <a16:creationId xmlns:a16="http://schemas.microsoft.com/office/drawing/2014/main" id="{470A18F5-39A0-544A-151B-0F05386D7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786" y="155448"/>
            <a:ext cx="962598" cy="493777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0ED8EA51-FB91-3BB0-F138-9D9F81A762E3}"/>
              </a:ext>
            </a:extLst>
          </p:cNvPr>
          <p:cNvGrpSpPr/>
          <p:nvPr/>
        </p:nvGrpSpPr>
        <p:grpSpPr>
          <a:xfrm>
            <a:off x="1130045" y="1382664"/>
            <a:ext cx="2872112" cy="2425905"/>
            <a:chOff x="2508219" y="1203430"/>
            <a:chExt cx="2872112" cy="2425905"/>
          </a:xfrm>
        </p:grpSpPr>
        <p:sp>
          <p:nvSpPr>
            <p:cNvPr id="27" name="Oval 33">
              <a:extLst>
                <a:ext uri="{FF2B5EF4-FFF2-40B4-BE49-F238E27FC236}">
                  <a16:creationId xmlns:a16="http://schemas.microsoft.com/office/drawing/2014/main" id="{2CECDF31-091A-A4D4-36DC-9C5AA3379107}"/>
                </a:ext>
              </a:extLst>
            </p:cNvPr>
            <p:cNvSpPr/>
            <p:nvPr/>
          </p:nvSpPr>
          <p:spPr>
            <a:xfrm>
              <a:off x="2734083" y="1203430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TextBox 2">
              <a:extLst>
                <a:ext uri="{FF2B5EF4-FFF2-40B4-BE49-F238E27FC236}">
                  <a16:creationId xmlns:a16="http://schemas.microsoft.com/office/drawing/2014/main" id="{3D8F27E1-12CC-2A9C-8B08-6A570BBC61FF}"/>
                </a:ext>
              </a:extLst>
            </p:cNvPr>
            <p:cNvSpPr txBox="1"/>
            <p:nvPr/>
          </p:nvSpPr>
          <p:spPr>
            <a:xfrm>
              <a:off x="2508219" y="1290233"/>
              <a:ext cx="2872112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/>
                <a:t>Publicación, visualización y acceso a datos</a:t>
              </a:r>
            </a:p>
            <a:p>
              <a:endParaRPr lang="nl-BE" sz="1600" b="1" dirty="0"/>
            </a:p>
            <a:p>
              <a:pPr marL="285750" indent="-285750">
                <a:buFontTx/>
                <a:buChar char="-"/>
              </a:pPr>
              <a:r>
                <a:rPr lang="nl-BE" dirty="0"/>
                <a:t>Gestión de datos</a:t>
              </a:r>
            </a:p>
            <a:p>
              <a:pPr marL="285750" indent="-285750">
                <a:buFontTx/>
                <a:buChar char="-"/>
              </a:pPr>
              <a:r>
                <a:rPr lang="nl-BE" dirty="0"/>
                <a:t>Publicación via IPT</a:t>
              </a:r>
            </a:p>
            <a:p>
              <a:pPr marL="285750" indent="-285750">
                <a:buFontTx/>
                <a:buChar char="-"/>
              </a:pPr>
              <a:r>
                <a:rPr lang="nl-BE" dirty="0"/>
                <a:t>Acceso a través del Portal de datos nacional</a:t>
              </a:r>
            </a:p>
            <a:p>
              <a:pPr marL="285750" indent="-285750">
                <a:buFontTx/>
                <a:buChar char="-"/>
              </a:pPr>
              <a:r>
                <a:rPr lang="nl-BE" dirty="0"/>
                <a:t>...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996E309-A5C3-456B-0A86-19744CFC9ECB}"/>
              </a:ext>
            </a:extLst>
          </p:cNvPr>
          <p:cNvGrpSpPr/>
          <p:nvPr/>
        </p:nvGrpSpPr>
        <p:grpSpPr>
          <a:xfrm>
            <a:off x="1130045" y="4396865"/>
            <a:ext cx="3196250" cy="1871907"/>
            <a:chOff x="2508219" y="1203430"/>
            <a:chExt cx="2500180" cy="1871907"/>
          </a:xfrm>
        </p:grpSpPr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8382A540-96DB-2B54-F265-CCA34F235ED2}"/>
                </a:ext>
              </a:extLst>
            </p:cNvPr>
            <p:cNvSpPr/>
            <p:nvPr/>
          </p:nvSpPr>
          <p:spPr>
            <a:xfrm>
              <a:off x="2734083" y="1203430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39F677A5-EDEB-7B7B-BC10-515AF41A5EC7}"/>
                </a:ext>
              </a:extLst>
            </p:cNvPr>
            <p:cNvSpPr txBox="1"/>
            <p:nvPr/>
          </p:nvSpPr>
          <p:spPr>
            <a:xfrm>
              <a:off x="2508219" y="1290233"/>
              <a:ext cx="250018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/>
                <a:t>Desarrollo de herramientas de gestión de datos</a:t>
              </a:r>
            </a:p>
            <a:p>
              <a:endParaRPr lang="nl-BE" sz="1600" b="1" dirty="0"/>
            </a:p>
            <a:p>
              <a:pPr marL="285750" indent="-285750">
                <a:buFontTx/>
                <a:buChar char="-"/>
              </a:pPr>
              <a:r>
                <a:rPr lang="nl-BE" dirty="0"/>
                <a:t>Gestión de colecciones científicas</a:t>
              </a:r>
            </a:p>
            <a:p>
              <a:pPr marL="285750" indent="-285750">
                <a:buFontTx/>
                <a:buChar char="-"/>
              </a:pPr>
              <a:r>
                <a:rPr lang="nl-BE" dirty="0"/>
                <a:t>Calidad de datos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2EDFAF7-C4A3-FA2E-FEF0-F91A871C925A}"/>
              </a:ext>
            </a:extLst>
          </p:cNvPr>
          <p:cNvGrpSpPr/>
          <p:nvPr/>
        </p:nvGrpSpPr>
        <p:grpSpPr>
          <a:xfrm>
            <a:off x="7865706" y="1469467"/>
            <a:ext cx="3747174" cy="2887570"/>
            <a:chOff x="2508219" y="1203430"/>
            <a:chExt cx="3747174" cy="288757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BEB4815-D3A7-49D1-13E6-F7D02F864460}"/>
                </a:ext>
              </a:extLst>
            </p:cNvPr>
            <p:cNvSpPr/>
            <p:nvPr/>
          </p:nvSpPr>
          <p:spPr>
            <a:xfrm>
              <a:off x="2734083" y="1203430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CCF7B270-3F8D-1141-A3C5-B0BE74D1D999}"/>
                </a:ext>
              </a:extLst>
            </p:cNvPr>
            <p:cNvSpPr txBox="1"/>
            <p:nvPr/>
          </p:nvSpPr>
          <p:spPr>
            <a:xfrm>
              <a:off x="2508219" y="1290233"/>
              <a:ext cx="374717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/>
                <a:t>Formación y divulgación</a:t>
              </a:r>
            </a:p>
            <a:p>
              <a:endParaRPr lang="nl-BE" sz="1600" b="1" dirty="0"/>
            </a:p>
            <a:p>
              <a:endParaRPr lang="nl-BE" sz="1600" b="1" dirty="0"/>
            </a:p>
            <a:p>
              <a:pPr marL="285750" indent="-285750">
                <a:buFontTx/>
                <a:buChar char="-"/>
              </a:pPr>
              <a:r>
                <a:rPr lang="nl-BE" dirty="0"/>
                <a:t>Talleres</a:t>
              </a:r>
            </a:p>
            <a:p>
              <a:pPr marL="742950" lvl="1" indent="-285750">
                <a:buFontTx/>
                <a:buChar char="-"/>
              </a:pPr>
              <a:r>
                <a:rPr lang="nl-BE" dirty="0"/>
                <a:t>Uso de portales y software</a:t>
              </a:r>
            </a:p>
            <a:p>
              <a:pPr marL="742950" lvl="1" indent="-285750">
                <a:buFontTx/>
                <a:buChar char="-"/>
              </a:pPr>
              <a:r>
                <a:rPr lang="nl-BE" dirty="0"/>
                <a:t>Gestión de datos</a:t>
              </a:r>
            </a:p>
            <a:p>
              <a:pPr marL="742950" lvl="1" indent="-285750">
                <a:buFontTx/>
                <a:buChar char="-"/>
              </a:pPr>
              <a:r>
                <a:rPr lang="nl-BE" dirty="0"/>
                <a:t>Modelización</a:t>
              </a:r>
            </a:p>
            <a:p>
              <a:pPr marL="742950" lvl="1" indent="-285750">
                <a:buFontTx/>
                <a:buChar char="-"/>
              </a:pPr>
              <a:r>
                <a:rPr lang="nl-BE" dirty="0"/>
                <a:t>...</a:t>
              </a:r>
            </a:p>
            <a:p>
              <a:pPr marL="285750" indent="-285750">
                <a:buFontTx/>
                <a:buChar char="-"/>
              </a:pPr>
              <a:r>
                <a:rPr lang="nl-BE" dirty="0"/>
                <a:t>Redes y noticias</a:t>
              </a:r>
            </a:p>
            <a:p>
              <a:pPr marL="742950" lvl="1" indent="-285750">
                <a:buFontTx/>
                <a:buChar char="-"/>
              </a:pPr>
              <a:endParaRPr lang="nl-BE" sz="1600" b="1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610D74C-8D73-88D6-4ED2-24BFA562FBF9}"/>
              </a:ext>
            </a:extLst>
          </p:cNvPr>
          <p:cNvGrpSpPr/>
          <p:nvPr/>
        </p:nvGrpSpPr>
        <p:grpSpPr>
          <a:xfrm>
            <a:off x="7865705" y="4423577"/>
            <a:ext cx="3747173" cy="1233619"/>
            <a:chOff x="2498201" y="1203430"/>
            <a:chExt cx="3747173" cy="1233619"/>
          </a:xfrm>
        </p:grpSpPr>
        <p:sp>
          <p:nvSpPr>
            <p:cNvPr id="37" name="Oval 33">
              <a:extLst>
                <a:ext uri="{FF2B5EF4-FFF2-40B4-BE49-F238E27FC236}">
                  <a16:creationId xmlns:a16="http://schemas.microsoft.com/office/drawing/2014/main" id="{CEBC7A99-8406-B121-A32B-12AA79B03650}"/>
                </a:ext>
              </a:extLst>
            </p:cNvPr>
            <p:cNvSpPr/>
            <p:nvPr/>
          </p:nvSpPr>
          <p:spPr>
            <a:xfrm>
              <a:off x="2734083" y="1203430"/>
              <a:ext cx="907965" cy="903268"/>
            </a:xfrm>
            <a:prstGeom prst="ellipse">
              <a:avLst/>
            </a:prstGeom>
            <a:solidFill>
              <a:srgbClr val="61A150">
                <a:lumMod val="20000"/>
                <a:lumOff val="80000"/>
                <a:alpha val="8539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TextBox 2">
              <a:extLst>
                <a:ext uri="{FF2B5EF4-FFF2-40B4-BE49-F238E27FC236}">
                  <a16:creationId xmlns:a16="http://schemas.microsoft.com/office/drawing/2014/main" id="{47689DEB-0C16-AE33-B0CB-1B4E54C0A624}"/>
                </a:ext>
              </a:extLst>
            </p:cNvPr>
            <p:cNvSpPr txBox="1"/>
            <p:nvPr/>
          </p:nvSpPr>
          <p:spPr>
            <a:xfrm>
              <a:off x="2498201" y="1267498"/>
              <a:ext cx="37471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/>
                <a:t>Fomento de la ciencia ciudadana</a:t>
              </a:r>
            </a:p>
            <a:p>
              <a:endParaRPr lang="nl-BE" sz="1600" b="1" dirty="0"/>
            </a:p>
            <a:p>
              <a:endParaRPr lang="nl-BE" sz="1600" b="1" dirty="0"/>
            </a:p>
            <a:p>
              <a:r>
                <a:rPr lang="nl-BE" dirty="0"/>
                <a:t>- Gestión de Natusfera</a:t>
              </a:r>
            </a:p>
          </p:txBody>
        </p:sp>
      </p:grpSp>
      <p:pic>
        <p:nvPicPr>
          <p:cNvPr id="50" name="Picture 5" descr="A collage of a person sitting on a chair&#10;&#10;Description automatically generated">
            <a:extLst>
              <a:ext uri="{FF2B5EF4-FFF2-40B4-BE49-F238E27FC236}">
                <a16:creationId xmlns:a16="http://schemas.microsoft.com/office/drawing/2014/main" id="{32327B12-76E7-5C5E-5E6B-D9BB96162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74" y="2212511"/>
            <a:ext cx="3059263" cy="2432977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C1CB3248-949B-27B2-CF02-633792D974A1}"/>
              </a:ext>
            </a:extLst>
          </p:cNvPr>
          <p:cNvSpPr txBox="1"/>
          <p:nvPr/>
        </p:nvSpPr>
        <p:spPr>
          <a:xfrm>
            <a:off x="11292839" y="6224358"/>
            <a:ext cx="613679" cy="36846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Calibri Light"/>
              </a:rPr>
              <a:t>7/7</a:t>
            </a:r>
            <a:endParaRPr sz="1000" b="0" dirty="0">
              <a:solidFill>
                <a:srgbClr val="5656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46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927"/>
          <a:stretch/>
        </p:blipFill>
        <p:spPr>
          <a:xfrm>
            <a:off x="-19051" y="0"/>
            <a:ext cx="12211051" cy="55267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8871" y="3201743"/>
            <a:ext cx="30226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_tradnl" sz="32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¡Gracias!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s-ES_tradnl" sz="1600" dirty="0">
                <a:solidFill>
                  <a:schemeClr val="tx1">
                    <a:lumMod val="65000"/>
                    <a:lumOff val="35000"/>
                  </a:schemeClr>
                </a:solidFill>
                <a:ea typeface="GalanoGrotesque-Regular ☞" charset="0"/>
                <a:cs typeface="Arial" panose="020B0604020202020204" pitchFamily="34" charset="0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ruben@gbif.es</a:t>
            </a:r>
            <a:endParaRPr lang="es-ES_tradnl" sz="1600" dirty="0">
              <a:solidFill>
                <a:schemeClr val="tx1">
                  <a:lumMod val="65000"/>
                  <a:lumOff val="35000"/>
                </a:schemeClr>
              </a:solidFill>
              <a:ea typeface="GalanoGrotesque-Regular ☞" charset="0"/>
              <a:cs typeface="Arial" panose="020B0604020202020204" pitchFamily="34" charset="0"/>
              <a:sym typeface="Proxima Nova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s-ES_tradnl" sz="1600" dirty="0">
                <a:solidFill>
                  <a:schemeClr val="tx1">
                    <a:lumMod val="65000"/>
                    <a:lumOff val="35000"/>
                  </a:schemeClr>
                </a:solidFill>
                <a:ea typeface="GalanoGrotesque-Regular ☞" charset="0"/>
                <a:cs typeface="Arial" panose="020B0604020202020204" pitchFamily="34" charset="0"/>
                <a:sym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www.gbif.es</a:t>
            </a:r>
            <a:r>
              <a:rPr lang="es-ES_tradnl" sz="1600" dirty="0">
                <a:solidFill>
                  <a:schemeClr val="tx1">
                    <a:lumMod val="65000"/>
                    <a:lumOff val="35000"/>
                  </a:schemeClr>
                </a:solidFill>
                <a:ea typeface="GalanoGrotesque-Regular ☞" charset="0"/>
                <a:cs typeface="Arial" panose="020B0604020202020204" pitchFamily="34" charset="0"/>
                <a:sym typeface="Proxima Nova"/>
              </a:rPr>
              <a:t> </a:t>
            </a:r>
          </a:p>
          <a:p>
            <a:pPr lvl="0" algn="ctr"/>
            <a:endParaRPr lang="es" sz="3200" dirty="0">
              <a:solidFill>
                <a:schemeClr val="tx1">
                  <a:lumMod val="50000"/>
                  <a:lumOff val="50000"/>
                </a:schemeClr>
              </a:solidFill>
              <a:ea typeface="Proxima Nova"/>
              <a:cs typeface="Proxima Nova"/>
              <a:sym typeface="Proxima Nova"/>
            </a:endParaRPr>
          </a:p>
          <a:p>
            <a:pPr algn="ctr"/>
            <a:endParaRPr lang="es-ES_tradnl" sz="3200" dirty="0">
              <a:solidFill>
                <a:schemeClr val="tx1">
                  <a:lumMod val="50000"/>
                  <a:lumOff val="50000"/>
                </a:schemeClr>
              </a:solidFill>
              <a:ea typeface="GalanoGrotesque-SemiBold ☞" charset="0"/>
              <a:cs typeface="GalanoGrotesque-SemiBold ☞" charset="0"/>
            </a:endParaRPr>
          </a:p>
        </p:txBody>
      </p:sp>
      <p:pic>
        <p:nvPicPr>
          <p:cNvPr id="16" name="Google Shape;373;p49">
            <a:extLst>
              <a:ext uri="{FF2B5EF4-FFF2-40B4-BE49-F238E27FC236}">
                <a16:creationId xmlns:a16="http://schemas.microsoft.com/office/drawing/2014/main" id="{709E8D38-1F7B-4F7E-9D5A-A5BAA93DBD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3889"/>
          <a:stretch/>
        </p:blipFill>
        <p:spPr>
          <a:xfrm>
            <a:off x="3372771" y="5814022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47E43B4A-A20F-46D1-97C0-C47BA0E2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56" y="5781749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2AE3C346-ADE5-43D6-B893-4B71FB6C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6" y="1652960"/>
            <a:ext cx="2615990" cy="13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373;p49">
            <a:extLst>
              <a:ext uri="{FF2B5EF4-FFF2-40B4-BE49-F238E27FC236}">
                <a16:creationId xmlns:a16="http://schemas.microsoft.com/office/drawing/2014/main" id="{1F6E052E-D50A-44B2-96C2-62E8828A0E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1865" r="34457"/>
          <a:stretch/>
        </p:blipFill>
        <p:spPr>
          <a:xfrm>
            <a:off x="5017013" y="5826967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341C5B-DAF2-4486-BF5C-FEB71B8FEF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31308" r="21118" b="30812"/>
          <a:stretch/>
        </p:blipFill>
        <p:spPr>
          <a:xfrm>
            <a:off x="11167624" y="6484615"/>
            <a:ext cx="1024376" cy="373385"/>
          </a:xfrm>
          <a:prstGeom prst="roundRect">
            <a:avLst>
              <a:gd name="adj" fmla="val 8451"/>
            </a:avLst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BF467A21-B753-428C-8CDA-1F7A34031E42}"/>
              </a:ext>
            </a:extLst>
          </p:cNvPr>
          <p:cNvGrpSpPr/>
          <p:nvPr/>
        </p:nvGrpSpPr>
        <p:grpSpPr>
          <a:xfrm>
            <a:off x="5724902" y="1665139"/>
            <a:ext cx="5009322" cy="3527722"/>
            <a:chOff x="6649198" y="2489727"/>
            <a:chExt cx="4024948" cy="3829906"/>
          </a:xfrm>
          <a:blipFill>
            <a:blip r:embed="rId9">
              <a:alphaModFix amt="94000"/>
            </a:blip>
            <a:stretch>
              <a:fillRect/>
            </a:stretch>
          </a:blipFill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D9587070-A07D-40B8-A9CD-7FCA6C1294A9}"/>
                </a:ext>
              </a:extLst>
            </p:cNvPr>
            <p:cNvGrpSpPr/>
            <p:nvPr/>
          </p:nvGrpSpPr>
          <p:grpSpPr>
            <a:xfrm>
              <a:off x="6649198" y="2489727"/>
              <a:ext cx="3205815" cy="3829906"/>
              <a:chOff x="3782816" y="622247"/>
              <a:chExt cx="5120022" cy="4336378"/>
            </a:xfrm>
            <a:grpFill/>
          </p:grpSpPr>
          <p:sp>
            <p:nvSpPr>
              <p:cNvPr id="17" name="Flowchart: Terminator 8">
                <a:extLst>
                  <a:ext uri="{FF2B5EF4-FFF2-40B4-BE49-F238E27FC236}">
                    <a16:creationId xmlns:a16="http://schemas.microsoft.com/office/drawing/2014/main" id="{34C436A6-0B05-449A-9BDD-0249C450D6D9}"/>
                  </a:ext>
                </a:extLst>
              </p:cNvPr>
              <p:cNvSpPr/>
              <p:nvPr/>
            </p:nvSpPr>
            <p:spPr>
              <a:xfrm rot="5400000">
                <a:off x="2491627" y="2069830"/>
                <a:ext cx="3777673" cy="1195295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Terminator 9">
                <a:extLst>
                  <a:ext uri="{FF2B5EF4-FFF2-40B4-BE49-F238E27FC236}">
                    <a16:creationId xmlns:a16="http://schemas.microsoft.com/office/drawing/2014/main" id="{4B3E3E08-32A8-4E72-8EEC-F0492802DEE4}"/>
                  </a:ext>
                </a:extLst>
              </p:cNvPr>
              <p:cNvSpPr/>
              <p:nvPr/>
            </p:nvSpPr>
            <p:spPr>
              <a:xfrm rot="5400000">
                <a:off x="6416354" y="2253890"/>
                <a:ext cx="3777673" cy="1195295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lowchart: Terminator 10">
                <a:extLst>
                  <a:ext uri="{FF2B5EF4-FFF2-40B4-BE49-F238E27FC236}">
                    <a16:creationId xmlns:a16="http://schemas.microsoft.com/office/drawing/2014/main" id="{445C015A-4EA0-4E20-9619-2768AC43D8F8}"/>
                  </a:ext>
                </a:extLst>
              </p:cNvPr>
              <p:cNvSpPr/>
              <p:nvPr/>
            </p:nvSpPr>
            <p:spPr>
              <a:xfrm rot="5400000">
                <a:off x="3799865" y="2472141"/>
                <a:ext cx="3777673" cy="1195295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lowchart: Terminator 11">
                <a:extLst>
                  <a:ext uri="{FF2B5EF4-FFF2-40B4-BE49-F238E27FC236}">
                    <a16:creationId xmlns:a16="http://schemas.microsoft.com/office/drawing/2014/main" id="{55EE55EC-F649-4A73-9657-2B5082CAF11D}"/>
                  </a:ext>
                </a:extLst>
              </p:cNvPr>
              <p:cNvSpPr/>
              <p:nvPr/>
            </p:nvSpPr>
            <p:spPr>
              <a:xfrm rot="5400000">
                <a:off x="5108108" y="1913437"/>
                <a:ext cx="3777675" cy="1195295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lowchart: Terminator 7">
              <a:extLst>
                <a:ext uri="{FF2B5EF4-FFF2-40B4-BE49-F238E27FC236}">
                  <a16:creationId xmlns:a16="http://schemas.microsoft.com/office/drawing/2014/main" id="{6A4A7729-7A1F-4A92-BACC-319724E46CD9}"/>
                </a:ext>
              </a:extLst>
            </p:cNvPr>
            <p:cNvSpPr/>
            <p:nvPr/>
          </p:nvSpPr>
          <p:spPr>
            <a:xfrm rot="5400000">
              <a:off x="8631708" y="3850429"/>
              <a:ext cx="3336462" cy="748414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25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Orden vs caos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14800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40" y="6217920"/>
            <a:ext cx="706656" cy="226423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pPr algn="r"/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2/5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40" y="6090291"/>
            <a:ext cx="962598" cy="493777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D37277DB-5FB1-4F72-B9F9-D096BDD8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609" y="1996339"/>
            <a:ext cx="3832377" cy="2547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A5D3584-60C4-476F-9532-1B3579C97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922" y="1996339"/>
            <a:ext cx="3823481" cy="2547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58FA9A14-F7DE-4999-A61A-78B48BB21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37" y="2020590"/>
            <a:ext cx="3082926" cy="2522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546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dirty="0">
                <a:solidFill>
                  <a:srgbClr val="000000"/>
                </a:solidFill>
                <a:latin typeface="Calibri Light"/>
              </a:rPr>
              <a:t>La crisis de la reproducibilidad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7757887" y="6099048"/>
            <a:ext cx="2331720" cy="493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6700" y="6099048"/>
            <a:ext cx="7222672" cy="530352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r>
              <a:rPr lang="en-US" sz="1000" dirty="0">
                <a:solidFill>
                  <a:srgbClr val="565656"/>
                </a:solidFill>
                <a:latin typeface="Calibri Light"/>
              </a:rPr>
              <a:t>Baker, M. (2016). 1,500 scientists lift the lid on reproducibility. Nature, 533(7604).https://doi.org/10.1038/533452a</a:t>
            </a:r>
          </a:p>
          <a:p>
            <a:r>
              <a:rPr lang="en-US" sz="1000" dirty="0">
                <a:solidFill>
                  <a:srgbClr val="565656"/>
                </a:solidFill>
                <a:latin typeface="Calibri Light"/>
              </a:rPr>
              <a:t>Mons, B. (2020). Invest 5% of research funds in ensuring data are reusable. Nature, 578(7796), 491-491. https://doi.org/10.1038/d41586-020-00505-7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92840" y="6217920"/>
            <a:ext cx="484890" cy="227956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pPr algn="r"/>
            <a:r>
              <a:rPr lang="es-ES" sz="1050" b="0" dirty="0">
                <a:solidFill>
                  <a:srgbClr val="565656"/>
                </a:solidFill>
                <a:latin typeface="Calibri Light"/>
              </a:rPr>
              <a:t>3/5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527" y="6090291"/>
            <a:ext cx="962598" cy="493777"/>
          </a:xfrm>
          <a:prstGeom prst="rect">
            <a:avLst/>
          </a:prstGeom>
        </p:spPr>
      </p:pic>
      <p:pic>
        <p:nvPicPr>
          <p:cNvPr id="24" name="Picture 10" descr="https://lh6.googleusercontent.com/LT0M1uO4W-HLxI9n7njJ7n-pM2Rqv1tXPpVQoCgwENNKfmicHgzETm5SWzuS_fWqbC9h5BSZpNYuxyVgMPkcYVvt2MuxNny5e_ZEysMzSY26eda5V2N6l4UF6r4YLRu3ZJhY_susZfhAJc8c_gV50ZmVVdpAV9JgW3JF8AAeN-TR_R5j9WlPoIKyuNiZUU4-=s2048">
            <a:extLst>
              <a:ext uri="{FF2B5EF4-FFF2-40B4-BE49-F238E27FC236}">
                <a16:creationId xmlns:a16="http://schemas.microsoft.com/office/drawing/2014/main" id="{708EAD4C-A673-4BAF-BE3B-E819460E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14019" r="7106" b="29787"/>
          <a:stretch/>
        </p:blipFill>
        <p:spPr bwMode="auto">
          <a:xfrm>
            <a:off x="678794" y="4647645"/>
            <a:ext cx="6288063" cy="1057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s://lh4.googleusercontent.com/3m7q1ReMZhVzBNCuSL7eGvOcumgPXYhFZDMbTqVtxV39o7M9d_eUMemPsc5EIo4koWq_mCQFI4SY82v8j2tV1I8M79U0kmwwKJL5L7KdUNTfKQRnpEpZMybSBDpTe4lKz7hR2pTUhRH6-QbZjxnwUSFqE7wDqBhUEwOPovzeTiIOznMMsgBUv17gUYnHitpV=s2048">
            <a:extLst>
              <a:ext uri="{FF2B5EF4-FFF2-40B4-BE49-F238E27FC236}">
                <a16:creationId xmlns:a16="http://schemas.microsoft.com/office/drawing/2014/main" id="{4B139506-B4AB-4018-99BB-577F4DCB5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10980" r="11290" b="20506"/>
          <a:stretch/>
        </p:blipFill>
        <p:spPr bwMode="auto">
          <a:xfrm>
            <a:off x="678794" y="2573314"/>
            <a:ext cx="3806120" cy="1529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1987EE3B-7429-4B3F-AAF9-4706F7E6BC74}"/>
              </a:ext>
            </a:extLst>
          </p:cNvPr>
          <p:cNvSpPr txBox="1"/>
          <p:nvPr/>
        </p:nvSpPr>
        <p:spPr>
          <a:xfrm>
            <a:off x="1800677" y="1561761"/>
            <a:ext cx="5736520" cy="55671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es-ES" sz="1600" b="1" dirty="0">
                <a:solidFill>
                  <a:srgbClr val="009855"/>
                </a:solidFill>
                <a:latin typeface="Calibri Light"/>
              </a:rPr>
              <a:t>“Todos, sin excepción, somos proveedores y usuarios de datos”</a:t>
            </a:r>
            <a:endParaRPr sz="1600" b="1" dirty="0">
              <a:solidFill>
                <a:srgbClr val="009855"/>
              </a:solidFill>
              <a:latin typeface="Calibri 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9E5F230-1006-BDA8-3D17-DF45864CB11B}"/>
              </a:ext>
            </a:extLst>
          </p:cNvPr>
          <p:cNvGrpSpPr/>
          <p:nvPr/>
        </p:nvGrpSpPr>
        <p:grpSpPr>
          <a:xfrm>
            <a:off x="8466489" y="1194433"/>
            <a:ext cx="2748267" cy="4295409"/>
            <a:chOff x="8466489" y="1194433"/>
            <a:chExt cx="2748267" cy="4295409"/>
          </a:xfrm>
        </p:grpSpPr>
        <p:pic>
          <p:nvPicPr>
            <p:cNvPr id="26" name="Picture 2" descr="https://lh6.googleusercontent.com/m8I3mkC-Fi4jNRbo9MkSrL4NoWPh6gCm10HRXx1576W5hvRkNvbILMLgwDYUEhKqepRhckFAgheFJJ9tEvhF5zXepBtX2BcR_1I4AeF2K42493303Q0LpEQLsyCWp7xhSiOWFTw4OS1XvZQkE2KJriBVAKx_DhrnG93JcqIDWL4-Y1WTdfb2vucMWe3o7oJU">
              <a:extLst>
                <a:ext uri="{FF2B5EF4-FFF2-40B4-BE49-F238E27FC236}">
                  <a16:creationId xmlns:a16="http://schemas.microsoft.com/office/drawing/2014/main" id="{0D2BD8E3-4C5E-4AD3-945E-683457763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6489" y="1194433"/>
              <a:ext cx="2748267" cy="4295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E5AD0C13-783E-C185-1704-6BE975DB826C}"/>
                </a:ext>
              </a:extLst>
            </p:cNvPr>
            <p:cNvSpPr/>
            <p:nvPr/>
          </p:nvSpPr>
          <p:spPr>
            <a:xfrm>
              <a:off x="8595360" y="1280160"/>
              <a:ext cx="2435192" cy="210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¿Cómo va el análisis?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CB440F6-5CBB-F2BE-6DDC-27A7652D12B9}"/>
                </a:ext>
              </a:extLst>
            </p:cNvPr>
            <p:cNvSpPr/>
            <p:nvPr/>
          </p:nvSpPr>
          <p:spPr>
            <a:xfrm>
              <a:off x="9345846" y="1554866"/>
              <a:ext cx="1762635" cy="210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No entiendo los datos…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D503773-CECC-292E-3601-728472EAE23B}"/>
                </a:ext>
              </a:extLst>
            </p:cNvPr>
            <p:cNvSpPr/>
            <p:nvPr/>
          </p:nvSpPr>
          <p:spPr>
            <a:xfrm>
              <a:off x="9393045" y="1960122"/>
              <a:ext cx="1762635" cy="509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… y el autor no me responde las llamadas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A25FB86-C435-D160-A28A-BFA37032C0F7}"/>
                </a:ext>
              </a:extLst>
            </p:cNvPr>
            <p:cNvSpPr/>
            <p:nvPr/>
          </p:nvSpPr>
          <p:spPr>
            <a:xfrm>
              <a:off x="8530168" y="2668240"/>
              <a:ext cx="1434956" cy="566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 err="1">
                  <a:solidFill>
                    <a:schemeClr val="tx1"/>
                  </a:solidFill>
                </a:rPr>
                <a:t>Uff</a:t>
              </a:r>
              <a:r>
                <a:rPr lang="es-ES" sz="1200" b="1" dirty="0">
                  <a:solidFill>
                    <a:schemeClr val="tx1"/>
                  </a:solidFill>
                </a:rPr>
                <a:t> que mal! ¿Quién es el autor de los datos?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623D1CC-2847-F93D-A686-EB52BE916707}"/>
                </a:ext>
              </a:extLst>
            </p:cNvPr>
            <p:cNvSpPr/>
            <p:nvPr/>
          </p:nvSpPr>
          <p:spPr>
            <a:xfrm>
              <a:off x="9662695" y="3042059"/>
              <a:ext cx="1535430" cy="29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solidFill>
                    <a:schemeClr val="tx1"/>
                  </a:solidFill>
                </a:rPr>
                <a:t>Fui yo, hace 3 años..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3038B6F-E09E-EC02-A5D0-5E0A74523849}"/>
                </a:ext>
              </a:extLst>
            </p:cNvPr>
            <p:cNvSpPr/>
            <p:nvPr/>
          </p:nvSpPr>
          <p:spPr>
            <a:xfrm>
              <a:off x="8868513" y="4917644"/>
              <a:ext cx="1954957" cy="436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>
                  <a:solidFill>
                    <a:schemeClr val="tx1"/>
                  </a:solidFill>
                </a:rPr>
                <a:t>Tu primer colaborador es tu yo del futuro, trátalo bien!</a:t>
              </a:r>
            </a:p>
          </p:txBody>
        </p:sp>
      </p:grpSp>
      <p:pic>
        <p:nvPicPr>
          <p:cNvPr id="27" name="Picture 2" descr="Stars Sparkling Sticker for iOS &amp; Android | GIPHY">
            <a:extLst>
              <a:ext uri="{FF2B5EF4-FFF2-40B4-BE49-F238E27FC236}">
                <a16:creationId xmlns:a16="http://schemas.microsoft.com/office/drawing/2014/main" id="{C35E7DD5-0965-4735-B078-DFC022C3D0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541" y="4823201"/>
            <a:ext cx="570021" cy="5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Sparkling Sticker for iOS &amp; Android | GIPHY">
            <a:extLst>
              <a:ext uri="{FF2B5EF4-FFF2-40B4-BE49-F238E27FC236}">
                <a16:creationId xmlns:a16="http://schemas.microsoft.com/office/drawing/2014/main" id="{F1A5D7BF-AE88-4A24-9C4C-A35BB2BD3B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807" y="4840743"/>
            <a:ext cx="570021" cy="5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pt-PT" sz="2400" b="0" dirty="0">
                <a:solidFill>
                  <a:srgbClr val="000000"/>
                </a:solidFill>
                <a:latin typeface="Calibri Light"/>
              </a:rPr>
              <a:t>En busca de la calidad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43635" y="6217919"/>
            <a:ext cx="785610" cy="588249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dirty="0">
                <a:solidFill>
                  <a:srgbClr val="565656"/>
                </a:solidFill>
                <a:latin typeface="+mj-lt"/>
              </a:rPr>
              <a:t>4/5</a:t>
            </a:r>
            <a:endParaRPr sz="1000" b="0" dirty="0">
              <a:solidFill>
                <a:srgbClr val="565656"/>
              </a:solidFill>
              <a:latin typeface="+mj-l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C6F764E-737B-4CAA-9814-0D15CEF56E31}"/>
              </a:ext>
            </a:extLst>
          </p:cNvPr>
          <p:cNvSpPr txBox="1"/>
          <p:nvPr/>
        </p:nvSpPr>
        <p:spPr>
          <a:xfrm>
            <a:off x="916071" y="1156441"/>
            <a:ext cx="470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39877E"/>
                </a:solidFill>
                <a:latin typeface="+mj-lt"/>
              </a:rPr>
              <a:t>Beneficios personales</a:t>
            </a:r>
            <a:endParaRPr lang="en-US" sz="3200" b="1" dirty="0">
              <a:solidFill>
                <a:srgbClr val="39877E"/>
              </a:solidFill>
              <a:latin typeface="+mj-lt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F2C934F8-1A9F-4148-B76E-3C9459CA6D16}"/>
              </a:ext>
            </a:extLst>
          </p:cNvPr>
          <p:cNvSpPr txBox="1"/>
          <p:nvPr/>
        </p:nvSpPr>
        <p:spPr>
          <a:xfrm>
            <a:off x="7417643" y="1156441"/>
            <a:ext cx="321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3200" b="1">
                <a:solidFill>
                  <a:srgbClr val="31B7BC"/>
                </a:solidFill>
                <a:latin typeface="Sofia Pro"/>
              </a:defRPr>
            </a:lvl1pPr>
          </a:lstStyle>
          <a:p>
            <a:r>
              <a:rPr lang="nl-BE" dirty="0">
                <a:solidFill>
                  <a:srgbClr val="39877E"/>
                </a:solidFill>
                <a:latin typeface="+mj-lt"/>
              </a:rPr>
              <a:t>Obligación moral</a:t>
            </a:r>
            <a:endParaRPr lang="en-US" dirty="0">
              <a:solidFill>
                <a:srgbClr val="39877E"/>
              </a:solidFill>
              <a:latin typeface="+mj-lt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178DCDB-3983-4247-A563-FB399F2331D3}"/>
              </a:ext>
            </a:extLst>
          </p:cNvPr>
          <p:cNvSpPr txBox="1"/>
          <p:nvPr/>
        </p:nvSpPr>
        <p:spPr>
          <a:xfrm>
            <a:off x="939042" y="3996385"/>
            <a:ext cx="465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b="1">
                <a:solidFill>
                  <a:srgbClr val="354D9B"/>
                </a:solidFill>
                <a:latin typeface="Sofia Pro"/>
              </a:defRPr>
            </a:lvl1pPr>
          </a:lstStyle>
          <a:p>
            <a:r>
              <a:rPr lang="nl-BE" dirty="0">
                <a:solidFill>
                  <a:srgbClr val="009855"/>
                </a:solidFill>
                <a:latin typeface="+mj-lt"/>
              </a:rPr>
              <a:t>Más citas y reconocimiento</a:t>
            </a:r>
            <a:endParaRPr lang="en-US" dirty="0">
              <a:solidFill>
                <a:srgbClr val="009855"/>
              </a:solidFill>
              <a:latin typeface="+mj-lt"/>
            </a:endParaRPr>
          </a:p>
        </p:txBody>
      </p:sp>
      <p:grpSp>
        <p:nvGrpSpPr>
          <p:cNvPr id="31" name="Group 19">
            <a:extLst>
              <a:ext uri="{FF2B5EF4-FFF2-40B4-BE49-F238E27FC236}">
                <a16:creationId xmlns:a16="http://schemas.microsoft.com/office/drawing/2014/main" id="{30E2201D-B26D-4293-8BFE-BD2C17E742B4}"/>
              </a:ext>
            </a:extLst>
          </p:cNvPr>
          <p:cNvGrpSpPr/>
          <p:nvPr/>
        </p:nvGrpSpPr>
        <p:grpSpPr>
          <a:xfrm>
            <a:off x="886141" y="4568970"/>
            <a:ext cx="2354275" cy="1881649"/>
            <a:chOff x="663715" y="4568970"/>
            <a:chExt cx="2354275" cy="1881649"/>
          </a:xfrm>
        </p:grpSpPr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25C46D30-44DA-4A72-A1DB-B788AC3BA1B3}"/>
                </a:ext>
              </a:extLst>
            </p:cNvPr>
            <p:cNvSpPr txBox="1"/>
            <p:nvPr/>
          </p:nvSpPr>
          <p:spPr>
            <a:xfrm>
              <a:off x="663715" y="4568970"/>
              <a:ext cx="2354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400" dirty="0">
                  <a:solidFill>
                    <a:srgbClr val="39877E"/>
                  </a:solidFill>
                  <a:latin typeface="+mj-lt"/>
                </a:rPr>
                <a:t>Reconocimiento académico</a:t>
              </a:r>
              <a:endParaRPr lang="en-US" sz="1400" dirty="0">
                <a:solidFill>
                  <a:srgbClr val="39877E"/>
                </a:solidFill>
                <a:latin typeface="+mj-lt"/>
              </a:endParaRPr>
            </a:p>
          </p:txBody>
        </p:sp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6537C876-BA22-44F1-9670-D0BF527B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000" y="4887071"/>
              <a:ext cx="1564398" cy="1563548"/>
            </a:xfrm>
            <a:prstGeom prst="rect">
              <a:avLst/>
            </a:prstGeom>
          </p:spPr>
        </p:pic>
      </p:grpSp>
      <p:grpSp>
        <p:nvGrpSpPr>
          <p:cNvPr id="34" name="Group 26">
            <a:extLst>
              <a:ext uri="{FF2B5EF4-FFF2-40B4-BE49-F238E27FC236}">
                <a16:creationId xmlns:a16="http://schemas.microsoft.com/office/drawing/2014/main" id="{7098F152-6BAA-4647-B212-D60EAD8BBBB1}"/>
              </a:ext>
            </a:extLst>
          </p:cNvPr>
          <p:cNvGrpSpPr/>
          <p:nvPr/>
        </p:nvGrpSpPr>
        <p:grpSpPr>
          <a:xfrm>
            <a:off x="3374015" y="4568970"/>
            <a:ext cx="1406835" cy="1577057"/>
            <a:chOff x="3151589" y="4568970"/>
            <a:chExt cx="1406835" cy="1577057"/>
          </a:xfrm>
        </p:grpSpPr>
        <p:sp>
          <p:nvSpPr>
            <p:cNvPr id="35" name="TextBox 14">
              <a:extLst>
                <a:ext uri="{FF2B5EF4-FFF2-40B4-BE49-F238E27FC236}">
                  <a16:creationId xmlns:a16="http://schemas.microsoft.com/office/drawing/2014/main" id="{A9E7344A-401F-4444-A5BE-C919BE978FA7}"/>
                </a:ext>
              </a:extLst>
            </p:cNvPr>
            <p:cNvSpPr txBox="1"/>
            <p:nvPr/>
          </p:nvSpPr>
          <p:spPr>
            <a:xfrm>
              <a:off x="3151589" y="4568970"/>
              <a:ext cx="1406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400" dirty="0">
                  <a:solidFill>
                    <a:srgbClr val="39877E"/>
                  </a:solidFill>
                  <a:latin typeface="+mj-lt"/>
                </a:rPr>
                <a:t>Colaboraciones</a:t>
              </a:r>
              <a:endParaRPr lang="en-US" sz="1400" dirty="0">
                <a:solidFill>
                  <a:srgbClr val="39877E"/>
                </a:solidFill>
                <a:latin typeface="+mj-lt"/>
              </a:endParaRPr>
            </a:p>
          </p:txBody>
        </p:sp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9D9E317F-6D4A-48E7-B9DD-4200C81FF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8680" y="5082085"/>
              <a:ext cx="1132954" cy="1063942"/>
            </a:xfrm>
            <a:prstGeom prst="rect">
              <a:avLst/>
            </a:prstGeom>
          </p:spPr>
        </p:pic>
      </p:grpSp>
      <p:sp>
        <p:nvSpPr>
          <p:cNvPr id="37" name="TextBox 27">
            <a:extLst>
              <a:ext uri="{FF2B5EF4-FFF2-40B4-BE49-F238E27FC236}">
                <a16:creationId xmlns:a16="http://schemas.microsoft.com/office/drawing/2014/main" id="{6DF41173-003B-4204-A671-CD41A942A1F8}"/>
              </a:ext>
            </a:extLst>
          </p:cNvPr>
          <p:cNvSpPr txBox="1"/>
          <p:nvPr/>
        </p:nvSpPr>
        <p:spPr>
          <a:xfrm>
            <a:off x="6910898" y="2158672"/>
            <a:ext cx="382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9855"/>
                </a:solidFill>
                <a:latin typeface="+mj-lt"/>
              </a:rPr>
              <a:t>Uso eficiente de recursos públicos</a:t>
            </a:r>
            <a:endParaRPr lang="en-US" b="1" dirty="0">
              <a:solidFill>
                <a:srgbClr val="009855"/>
              </a:solidFill>
              <a:latin typeface="+mj-lt"/>
            </a:endParaRP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1A94C998-C99D-4E6F-9220-0F9A9BEBF209}"/>
              </a:ext>
            </a:extLst>
          </p:cNvPr>
          <p:cNvSpPr txBox="1"/>
          <p:nvPr/>
        </p:nvSpPr>
        <p:spPr>
          <a:xfrm>
            <a:off x="6922381" y="3486840"/>
            <a:ext cx="382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9855"/>
                </a:solidFill>
                <a:latin typeface="+mj-lt"/>
              </a:rPr>
              <a:t>Facilita acceso y reutilización de datos</a:t>
            </a:r>
            <a:endParaRPr lang="en-US" b="1" dirty="0">
              <a:solidFill>
                <a:srgbClr val="009855"/>
              </a:solidFill>
              <a:latin typeface="+mj-lt"/>
            </a:endParaRP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9DA26245-B54E-42AA-9BEE-A229215FA880}"/>
              </a:ext>
            </a:extLst>
          </p:cNvPr>
          <p:cNvSpPr txBox="1"/>
          <p:nvPr/>
        </p:nvSpPr>
        <p:spPr>
          <a:xfrm>
            <a:off x="6922379" y="4877799"/>
            <a:ext cx="382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9855"/>
                </a:solidFill>
                <a:latin typeface="+mj-lt"/>
              </a:rPr>
              <a:t>A mayor calidad, mejores resultados</a:t>
            </a:r>
            <a:endParaRPr lang="en-US" b="1" dirty="0">
              <a:solidFill>
                <a:srgbClr val="009855"/>
              </a:solidFill>
              <a:latin typeface="+mj-lt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D542A90C-E176-4B02-BB33-8694470B2968}"/>
              </a:ext>
            </a:extLst>
          </p:cNvPr>
          <p:cNvSpPr txBox="1"/>
          <p:nvPr/>
        </p:nvSpPr>
        <p:spPr>
          <a:xfrm>
            <a:off x="7255887" y="4181595"/>
            <a:ext cx="3081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39877E"/>
                </a:solidFill>
                <a:latin typeface="+mj-lt"/>
                <a:sym typeface="Wingdings" panose="05000000000000000000" pitchFamily="2" charset="2"/>
              </a:rPr>
              <a:t>Nuevas preguntas e investigaciones</a:t>
            </a:r>
            <a:endParaRPr lang="en-US" sz="1400" dirty="0">
              <a:solidFill>
                <a:srgbClr val="39877E"/>
              </a:solidFill>
              <a:latin typeface="+mj-lt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98B45A70-687E-42C0-85F4-DA48E1B1F7C2}"/>
              </a:ext>
            </a:extLst>
          </p:cNvPr>
          <p:cNvSpPr txBox="1"/>
          <p:nvPr/>
        </p:nvSpPr>
        <p:spPr>
          <a:xfrm>
            <a:off x="7255888" y="5274172"/>
            <a:ext cx="4651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1400">
                <a:solidFill>
                  <a:srgbClr val="4F81BD"/>
                </a:solidFill>
              </a:defRPr>
            </a:lvl1pPr>
          </a:lstStyle>
          <a:p>
            <a:r>
              <a:rPr lang="nl-BE" dirty="0">
                <a:solidFill>
                  <a:srgbClr val="39877E"/>
                </a:solidFill>
                <a:latin typeface="+mj-lt"/>
                <a:sym typeface="Wingdings" panose="05000000000000000000" pitchFamily="2" charset="2"/>
              </a:rPr>
              <a:t>Mejoras en la toma de decisiones</a:t>
            </a:r>
            <a:endParaRPr lang="en-US" dirty="0">
              <a:solidFill>
                <a:srgbClr val="39877E"/>
              </a:solidFill>
              <a:latin typeface="+mj-lt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25C7BC24-FA83-4DFE-A0E6-164397472F1B}"/>
              </a:ext>
            </a:extLst>
          </p:cNvPr>
          <p:cNvSpPr txBox="1"/>
          <p:nvPr/>
        </p:nvSpPr>
        <p:spPr>
          <a:xfrm>
            <a:off x="7255887" y="5608990"/>
            <a:ext cx="4651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1400">
                <a:solidFill>
                  <a:srgbClr val="4F81BD"/>
                </a:solidFill>
              </a:defRPr>
            </a:lvl1pPr>
          </a:lstStyle>
          <a:p>
            <a:r>
              <a:rPr lang="nl-BE" dirty="0">
                <a:solidFill>
                  <a:srgbClr val="39877E"/>
                </a:solidFill>
                <a:latin typeface="+mj-lt"/>
                <a:sym typeface="Wingdings" panose="05000000000000000000" pitchFamily="2" charset="2"/>
              </a:rPr>
              <a:t>Aumento de la transparencia y confianza en la ciencia</a:t>
            </a:r>
            <a:endParaRPr lang="en-US" dirty="0">
              <a:solidFill>
                <a:srgbClr val="39877E"/>
              </a:solidFill>
              <a:latin typeface="+mj-lt"/>
            </a:endParaRPr>
          </a:p>
        </p:txBody>
      </p:sp>
      <p:grpSp>
        <p:nvGrpSpPr>
          <p:cNvPr id="45" name="Group 43">
            <a:extLst>
              <a:ext uri="{FF2B5EF4-FFF2-40B4-BE49-F238E27FC236}">
                <a16:creationId xmlns:a16="http://schemas.microsoft.com/office/drawing/2014/main" id="{EE915744-CF75-4F85-B4DB-9DAC556B61CB}"/>
              </a:ext>
            </a:extLst>
          </p:cNvPr>
          <p:cNvGrpSpPr/>
          <p:nvPr/>
        </p:nvGrpSpPr>
        <p:grpSpPr>
          <a:xfrm>
            <a:off x="7135265" y="2569340"/>
            <a:ext cx="4574134" cy="788027"/>
            <a:chOff x="7135265" y="2569340"/>
            <a:chExt cx="4574134" cy="788027"/>
          </a:xfrm>
        </p:grpSpPr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F79286D8-0DD4-4C0C-A67D-37D6F1733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5265" y="2569340"/>
              <a:ext cx="788027" cy="788027"/>
            </a:xfrm>
            <a:prstGeom prst="rect">
              <a:avLst/>
            </a:prstGeom>
          </p:spPr>
        </p:pic>
        <p:sp>
          <p:nvSpPr>
            <p:cNvPr id="47" name="TextBox 41">
              <a:extLst>
                <a:ext uri="{FF2B5EF4-FFF2-40B4-BE49-F238E27FC236}">
                  <a16:creationId xmlns:a16="http://schemas.microsoft.com/office/drawing/2014/main" id="{B4EDDB54-49EE-48B0-8A7A-B923B9D936AC}"/>
                </a:ext>
              </a:extLst>
            </p:cNvPr>
            <p:cNvSpPr txBox="1"/>
            <p:nvPr/>
          </p:nvSpPr>
          <p:spPr>
            <a:xfrm>
              <a:off x="8077200" y="2812934"/>
              <a:ext cx="3632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>
                  <a:solidFill>
                    <a:srgbClr val="39877E"/>
                  </a:solidFill>
                  <a:latin typeface="+mj-lt"/>
                  <a:sym typeface="Wingdings" panose="05000000000000000000" pitchFamily="2" charset="2"/>
                </a:rPr>
                <a:t>Los datos son únicos y conllevan un gran coste </a:t>
              </a:r>
              <a:endParaRPr lang="en-US" sz="1400" dirty="0">
                <a:solidFill>
                  <a:srgbClr val="39877E"/>
                </a:solidFill>
                <a:latin typeface="+mj-lt"/>
              </a:endParaRPr>
            </a:p>
          </p:txBody>
        </p:sp>
      </p:grpSp>
      <p:cxnSp>
        <p:nvCxnSpPr>
          <p:cNvPr id="48" name="Google Shape;100;p15">
            <a:extLst>
              <a:ext uri="{FF2B5EF4-FFF2-40B4-BE49-F238E27FC236}">
                <a16:creationId xmlns:a16="http://schemas.microsoft.com/office/drawing/2014/main" id="{D6CDC9C6-752B-4302-B6F5-049851AF7194}"/>
              </a:ext>
            </a:extLst>
          </p:cNvPr>
          <p:cNvCxnSpPr>
            <a:cxnSpLocks/>
          </p:cNvCxnSpPr>
          <p:nvPr/>
        </p:nvCxnSpPr>
        <p:spPr>
          <a:xfrm>
            <a:off x="6074282" y="2229112"/>
            <a:ext cx="0" cy="3852158"/>
          </a:xfrm>
          <a:prstGeom prst="straightConnector1">
            <a:avLst/>
          </a:prstGeom>
          <a:noFill/>
          <a:ln w="9525" cap="flat" cmpd="sng">
            <a:solidFill>
              <a:srgbClr val="F4BE7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" name="Picture 5">
            <a:extLst>
              <a:ext uri="{FF2B5EF4-FFF2-40B4-BE49-F238E27FC236}">
                <a16:creationId xmlns:a16="http://schemas.microsoft.com/office/drawing/2014/main" id="{A6BB802B-CE78-4E33-A4B5-6DC305F7E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3649" y="3734546"/>
            <a:ext cx="1112210" cy="111221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213B1BC-3048-B20D-4341-AFA945916B98}"/>
              </a:ext>
            </a:extLst>
          </p:cNvPr>
          <p:cNvGrpSpPr/>
          <p:nvPr/>
        </p:nvGrpSpPr>
        <p:grpSpPr>
          <a:xfrm>
            <a:off x="991005" y="2156574"/>
            <a:ext cx="4674287" cy="1929173"/>
            <a:chOff x="991005" y="2156574"/>
            <a:chExt cx="4674287" cy="1929173"/>
          </a:xfrm>
        </p:grpSpPr>
        <p:grpSp>
          <p:nvGrpSpPr>
            <p:cNvPr id="21" name="Group 18">
              <a:extLst>
                <a:ext uri="{FF2B5EF4-FFF2-40B4-BE49-F238E27FC236}">
                  <a16:creationId xmlns:a16="http://schemas.microsoft.com/office/drawing/2014/main" id="{63543FAA-1AC9-484C-AC51-3D52A8DD1DEA}"/>
                </a:ext>
              </a:extLst>
            </p:cNvPr>
            <p:cNvGrpSpPr/>
            <p:nvPr/>
          </p:nvGrpSpPr>
          <p:grpSpPr>
            <a:xfrm>
              <a:off x="991005" y="2156574"/>
              <a:ext cx="4674287" cy="1624184"/>
              <a:chOff x="768579" y="2156574"/>
              <a:chExt cx="4674287" cy="1624184"/>
            </a:xfrm>
          </p:grpSpPr>
          <p:sp>
            <p:nvSpPr>
              <p:cNvPr id="22" name="TextBox 2">
                <a:extLst>
                  <a:ext uri="{FF2B5EF4-FFF2-40B4-BE49-F238E27FC236}">
                    <a16:creationId xmlns:a16="http://schemas.microsoft.com/office/drawing/2014/main" id="{C4A4E645-0CD9-4BA5-B8FD-098F8088D1E2}"/>
                  </a:ext>
                </a:extLst>
              </p:cNvPr>
              <p:cNvSpPr txBox="1"/>
              <p:nvPr/>
            </p:nvSpPr>
            <p:spPr>
              <a:xfrm>
                <a:off x="768579" y="2156574"/>
                <a:ext cx="3826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b="1" dirty="0">
                    <a:solidFill>
                      <a:srgbClr val="009855"/>
                    </a:solidFill>
                    <a:latin typeface="+mj-lt"/>
                  </a:rPr>
                  <a:t>Trabajo más eficiente</a:t>
                </a:r>
                <a:endParaRPr lang="en-US" b="1" dirty="0">
                  <a:solidFill>
                    <a:srgbClr val="009855"/>
                  </a:solidFill>
                  <a:latin typeface="+mj-lt"/>
                </a:endParaRPr>
              </a:p>
            </p:txBody>
          </p:sp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DA770D76-BA63-43C9-B0F5-092F3A6D3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56499" y="2668142"/>
                <a:ext cx="1286367" cy="1112616"/>
              </a:xfrm>
              <a:prstGeom prst="rect">
                <a:avLst/>
              </a:prstGeom>
            </p:spPr>
          </p:pic>
        </p:grpSp>
        <p:sp>
          <p:nvSpPr>
            <p:cNvPr id="50" name="TextBox 41">
              <a:extLst>
                <a:ext uri="{FF2B5EF4-FFF2-40B4-BE49-F238E27FC236}">
                  <a16:creationId xmlns:a16="http://schemas.microsoft.com/office/drawing/2014/main" id="{FB10147D-4867-42CF-AF7C-929139E52E1B}"/>
                </a:ext>
              </a:extLst>
            </p:cNvPr>
            <p:cNvSpPr txBox="1"/>
            <p:nvPr/>
          </p:nvSpPr>
          <p:spPr>
            <a:xfrm>
              <a:off x="1088043" y="2700752"/>
              <a:ext cx="36321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>
                  <a:solidFill>
                    <a:srgbClr val="39877E"/>
                  </a:solidFill>
                  <a:latin typeface="+mj-lt"/>
                  <a:sym typeface="Wingdings" panose="05000000000000000000" pitchFamily="2" charset="2"/>
                </a:rPr>
                <a:t>Aumento de calidad</a:t>
              </a:r>
            </a:p>
            <a:p>
              <a:r>
                <a:rPr lang="nl-BE" sz="1400" dirty="0">
                  <a:solidFill>
                    <a:srgbClr val="39877E"/>
                  </a:solidFill>
                  <a:latin typeface="+mj-lt"/>
                  <a:sym typeface="Wingdings" panose="05000000000000000000" pitchFamily="2" charset="2"/>
                </a:rPr>
                <a:t>Detección temprana de errores</a:t>
              </a:r>
            </a:p>
            <a:p>
              <a:r>
                <a:rPr lang="nl-BE" sz="1400" dirty="0">
                  <a:solidFill>
                    <a:srgbClr val="39877E"/>
                  </a:solidFill>
                  <a:latin typeface="+mj-lt"/>
                  <a:sym typeface="Wingdings" panose="05000000000000000000" pitchFamily="2" charset="2"/>
                </a:rPr>
                <a:t>Previene la corrupción y pérdida de datos</a:t>
              </a:r>
            </a:p>
            <a:p>
              <a:r>
                <a:rPr lang="en-US" sz="1400" dirty="0">
                  <a:solidFill>
                    <a:srgbClr val="39877E"/>
                  </a:solidFill>
                  <a:latin typeface="+mj-lt"/>
                </a:rPr>
                <a:t>Evita duplicación de trabajo</a:t>
              </a:r>
            </a:p>
            <a:p>
              <a:endParaRPr lang="en-US" sz="1400" dirty="0">
                <a:solidFill>
                  <a:srgbClr val="39877E"/>
                </a:solidFill>
                <a:latin typeface="+mj-lt"/>
              </a:endParaRPr>
            </a:p>
            <a:p>
              <a:endParaRPr lang="en-US" sz="1400" dirty="0">
                <a:solidFill>
                  <a:srgbClr val="39877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8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7" grpId="0"/>
      <p:bldP spid="38" grpId="0"/>
      <p:bldP spid="39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392"/>
          </a:xfrm>
          <a:prstGeom prst="rect">
            <a:avLst/>
          </a:prstGeom>
          <a:solidFill>
            <a:srgbClr val="F9EF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804672"/>
            <a:ext cx="12192000" cy="45720"/>
          </a:xfrm>
          <a:prstGeom prst="rect">
            <a:avLst/>
          </a:prstGeom>
          <a:solidFill>
            <a:srgbClr val="00B9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40" y="164592"/>
            <a:ext cx="1234440" cy="633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04" y="5815585"/>
            <a:ext cx="11924819" cy="10424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 rotWithShape="1">
          <a:blip r:embed="rId4"/>
          <a:srcRect t="-1" r="36250" b="1621"/>
          <a:stretch/>
        </p:blipFill>
        <p:spPr>
          <a:xfrm>
            <a:off x="4176486" y="6099048"/>
            <a:ext cx="2331720" cy="49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92839" y="6217920"/>
            <a:ext cx="517087" cy="374904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/>
            <a:r>
              <a:rPr lang="es-ES" sz="1000" b="0" dirty="0">
                <a:solidFill>
                  <a:srgbClr val="565656"/>
                </a:solidFill>
                <a:latin typeface="Calibri Light"/>
              </a:rPr>
              <a:t>5/5</a:t>
            </a:r>
            <a:endParaRPr sz="1050" b="0" dirty="0">
              <a:solidFill>
                <a:srgbClr val="565656"/>
              </a:solidFill>
              <a:latin typeface="Calibri Light"/>
            </a:endParaRPr>
          </a:p>
        </p:txBody>
      </p:sp>
      <p:pic>
        <p:nvPicPr>
          <p:cNvPr id="17" name="Picture 5" descr="image.png">
            <a:extLst>
              <a:ext uri="{FF2B5EF4-FFF2-40B4-BE49-F238E27FC236}">
                <a16:creationId xmlns:a16="http://schemas.microsoft.com/office/drawing/2014/main" id="{7530C373-3318-4914-AA6E-B42B9E5A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126" y="6090291"/>
            <a:ext cx="962598" cy="493777"/>
          </a:xfrm>
          <a:prstGeom prst="rect">
            <a:avLst/>
          </a:prstGeom>
        </p:spPr>
      </p:pic>
      <p:grpSp>
        <p:nvGrpSpPr>
          <p:cNvPr id="40" name="Group 20">
            <a:extLst>
              <a:ext uri="{FF2B5EF4-FFF2-40B4-BE49-F238E27FC236}">
                <a16:creationId xmlns:a16="http://schemas.microsoft.com/office/drawing/2014/main" id="{5FD1258E-573E-4E4C-BE84-FDC90AAF4E89}"/>
              </a:ext>
            </a:extLst>
          </p:cNvPr>
          <p:cNvGrpSpPr/>
          <p:nvPr/>
        </p:nvGrpSpPr>
        <p:grpSpPr>
          <a:xfrm>
            <a:off x="4107713" y="1278402"/>
            <a:ext cx="3976573" cy="4546713"/>
            <a:chOff x="3232221" y="1089800"/>
            <a:chExt cx="4828946" cy="5259812"/>
          </a:xfrm>
        </p:grpSpPr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45DA94B9-ADBF-4A90-ADAB-4290C68D8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2221" y="1089800"/>
              <a:ext cx="4828946" cy="5259812"/>
            </a:xfrm>
            <a:prstGeom prst="rect">
              <a:avLst/>
            </a:prstGeom>
          </p:spPr>
        </p:pic>
        <p:sp>
          <p:nvSpPr>
            <p:cNvPr id="52" name="TextBox 24">
              <a:extLst>
                <a:ext uri="{FF2B5EF4-FFF2-40B4-BE49-F238E27FC236}">
                  <a16:creationId xmlns:a16="http://schemas.microsoft.com/office/drawing/2014/main" id="{D17F0A2D-944E-4B8C-8C21-695FE2849774}"/>
                </a:ext>
              </a:extLst>
            </p:cNvPr>
            <p:cNvSpPr txBox="1"/>
            <p:nvPr/>
          </p:nvSpPr>
          <p:spPr>
            <a:xfrm>
              <a:off x="4034136" y="1953925"/>
              <a:ext cx="2857990" cy="49846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nl-BE" sz="1100" dirty="0">
                  <a:solidFill>
                    <a:srgbClr val="F4BE78"/>
                  </a:solidFill>
                  <a:latin typeface="Arial Black" panose="020B0A04020102020204" pitchFamily="34" charset="0"/>
                </a:rPr>
                <a:t>Mi articulo escrito, revisado y listo para ser publicado</a:t>
              </a:r>
              <a:endParaRPr lang="en-US" sz="1100" dirty="0">
                <a:solidFill>
                  <a:srgbClr val="F4BE78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B20DA0BA-787B-4727-AF40-A51E1492A0C7}"/>
                </a:ext>
              </a:extLst>
            </p:cNvPr>
            <p:cNvSpPr/>
            <p:nvPr/>
          </p:nvSpPr>
          <p:spPr>
            <a:xfrm rot="715192">
              <a:off x="4223093" y="3701590"/>
              <a:ext cx="2666804" cy="285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26">
              <a:extLst>
                <a:ext uri="{FF2B5EF4-FFF2-40B4-BE49-F238E27FC236}">
                  <a16:creationId xmlns:a16="http://schemas.microsoft.com/office/drawing/2014/main" id="{00952E61-C155-44B3-AE60-3BC1724C6AD9}"/>
                </a:ext>
              </a:extLst>
            </p:cNvPr>
            <p:cNvSpPr txBox="1"/>
            <p:nvPr/>
          </p:nvSpPr>
          <p:spPr>
            <a:xfrm rot="761718">
              <a:off x="4248388" y="3710979"/>
              <a:ext cx="2657035" cy="30264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100" dirty="0">
                  <a:solidFill>
                    <a:srgbClr val="F4BE78"/>
                  </a:solidFill>
                  <a:latin typeface="Arial Black" panose="020B0A04020102020204" pitchFamily="34" charset="0"/>
                </a:rPr>
                <a:t>Mi articulo publicado</a:t>
              </a:r>
              <a:endParaRPr lang="en-US" sz="1100" dirty="0">
                <a:solidFill>
                  <a:srgbClr val="F4BE78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1FA67523-6E64-4D19-9D5A-E67ABD1723B1}"/>
                </a:ext>
              </a:extLst>
            </p:cNvPr>
            <p:cNvSpPr/>
            <p:nvPr/>
          </p:nvSpPr>
          <p:spPr>
            <a:xfrm>
              <a:off x="4496954" y="5573587"/>
              <a:ext cx="2299477" cy="2945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28">
              <a:extLst>
                <a:ext uri="{FF2B5EF4-FFF2-40B4-BE49-F238E27FC236}">
                  <a16:creationId xmlns:a16="http://schemas.microsoft.com/office/drawing/2014/main" id="{6245712D-A585-4FDD-8156-1CFE4D2A04D6}"/>
                </a:ext>
              </a:extLst>
            </p:cNvPr>
            <p:cNvSpPr txBox="1"/>
            <p:nvPr/>
          </p:nvSpPr>
          <p:spPr>
            <a:xfrm>
              <a:off x="4496955" y="5573587"/>
              <a:ext cx="2299478" cy="49846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100" dirty="0">
                  <a:solidFill>
                    <a:srgbClr val="F4BE78"/>
                  </a:solidFill>
                  <a:latin typeface="Arial Black" panose="020B0A04020102020204" pitchFamily="34" charset="0"/>
                </a:rPr>
                <a:t>Mis datos en una carpeta local</a:t>
              </a:r>
              <a:endParaRPr lang="en-US" sz="1100" dirty="0">
                <a:solidFill>
                  <a:srgbClr val="F4BE78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58" name="Picture 10" descr="A sea creatures with fish and shells&#10;&#10;Description automatically generated with medium confidence">
            <a:extLst>
              <a:ext uri="{FF2B5EF4-FFF2-40B4-BE49-F238E27FC236}">
                <a16:creationId xmlns:a16="http://schemas.microsoft.com/office/drawing/2014/main" id="{8EA63EAE-CB54-4163-9818-33DA18260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65" y="2345615"/>
            <a:ext cx="3220479" cy="2627999"/>
          </a:xfrm>
          <a:prstGeom prst="rect">
            <a:avLst/>
          </a:prstGeom>
        </p:spPr>
      </p:pic>
      <p:pic>
        <p:nvPicPr>
          <p:cNvPr id="59" name="Picture 4" descr="A collage of animals and fish&#10;&#10;Description automatically generated">
            <a:extLst>
              <a:ext uri="{FF2B5EF4-FFF2-40B4-BE49-F238E27FC236}">
                <a16:creationId xmlns:a16="http://schemas.microsoft.com/office/drawing/2014/main" id="{1FBEC1BD-1D67-4ECA-B354-4F7E82922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6" y="2543540"/>
            <a:ext cx="4187122" cy="226296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D698D64-600D-4B4E-65F7-1B1FB4FEB916}"/>
              </a:ext>
            </a:extLst>
          </p:cNvPr>
          <p:cNvSpPr txBox="1"/>
          <p:nvPr/>
        </p:nvSpPr>
        <p:spPr>
          <a:xfrm>
            <a:off x="658368" y="228600"/>
            <a:ext cx="8778240" cy="4572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/>
            <a:r>
              <a:rPr lang="es-ES" sz="2400" dirty="0">
                <a:solidFill>
                  <a:srgbClr val="000000"/>
                </a:solidFill>
                <a:latin typeface="Calibri Light"/>
              </a:rPr>
              <a:t>¿Y los datos?</a:t>
            </a:r>
            <a:endParaRPr sz="2400" b="0" dirty="0">
              <a:solidFill>
                <a:srgbClr val="00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606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F0511-989B-47BA-89E5-F3487FB4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30945" r="1" b="101"/>
          <a:stretch/>
        </p:blipFill>
        <p:spPr>
          <a:xfrm>
            <a:off x="6146459" y="1641367"/>
            <a:ext cx="2786584" cy="2059023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085982B-9678-4BAE-A9C0-4E73245C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84"/>
          <a:stretch/>
        </p:blipFill>
        <p:spPr>
          <a:xfrm>
            <a:off x="3249065" y="1639852"/>
            <a:ext cx="2790000" cy="2062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3" name="Image 1" descr="/mnt/data/opt_assets/world.jpg">
            <a:extLst>
              <a:ext uri="{FF2B5EF4-FFF2-40B4-BE49-F238E27FC236}">
                <a16:creationId xmlns:a16="http://schemas.microsoft.com/office/drawing/2014/main" id="{23E2C7EB-29E5-40E2-A228-D26C1516E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0" r="18021"/>
          <a:stretch/>
        </p:blipFill>
        <p:spPr>
          <a:xfrm>
            <a:off x="9049857" y="1639852"/>
            <a:ext cx="2783287" cy="2136621"/>
          </a:xfrm>
          <a:prstGeom prst="rect">
            <a:avLst/>
          </a:prstGeom>
        </p:spPr>
      </p:pic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 t="3761" r="28082" b="3102"/>
          <a:stretch/>
        </p:blipFill>
        <p:spPr>
          <a:xfrm>
            <a:off x="353616" y="1639852"/>
            <a:ext cx="2790000" cy="2067753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353616" y="1639852"/>
            <a:ext cx="2790000" cy="3103599"/>
          </a:xfrm>
          <a:prstGeom prst="rect">
            <a:avLst/>
          </a:prstGeom>
          <a:solidFill>
            <a:srgbClr val="61A150">
              <a:alpha val="69804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C87E9C-BBCA-4076-BA6E-210B121EC21E}"/>
              </a:ext>
            </a:extLst>
          </p:cNvPr>
          <p:cNvSpPr>
            <a:spLocks/>
          </p:cNvSpPr>
          <p:nvPr/>
        </p:nvSpPr>
        <p:spPr>
          <a:xfrm>
            <a:off x="353616" y="2663825"/>
            <a:ext cx="2790000" cy="103505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crisis de la </a:t>
            </a:r>
            <a:r>
              <a:rPr lang="en-GB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reproducibilidad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353616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valor de la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1316070" y="3264656"/>
            <a:ext cx="865093" cy="86843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3251872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r>
              <a:rPr lang="en-GB" sz="1400">
                <a:solidFill>
                  <a:schemeClr val="accent1"/>
                </a:solidFill>
                <a:latin typeface="Rubik" pitchFamily="2" charset="-79"/>
              </a:rPr>
              <a:t>v</a:t>
            </a:r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E2EA8-F5B9-4E68-91F5-4B74242629F9}"/>
              </a:ext>
            </a:extLst>
          </p:cNvPr>
          <p:cNvSpPr>
            <a:spLocks/>
          </p:cNvSpPr>
          <p:nvPr/>
        </p:nvSpPr>
        <p:spPr>
          <a:xfrm>
            <a:off x="3251872" y="2663825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ser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eficiente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3251872" y="3698875"/>
            <a:ext cx="2790000" cy="207883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4221744" y="3254499"/>
            <a:ext cx="867994" cy="88013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9048385" y="1639852"/>
            <a:ext cx="2790000" cy="3103598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62FC3-BEE4-489D-8295-CEFAD70294E6}"/>
              </a:ext>
            </a:extLst>
          </p:cNvPr>
          <p:cNvSpPr>
            <a:spLocks/>
          </p:cNvSpPr>
          <p:nvPr/>
        </p:nvSpPr>
        <p:spPr>
          <a:xfrm>
            <a:off x="9048385" y="2650787"/>
            <a:ext cx="2790000" cy="1043781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Biodiversity Information Facility (GBIF)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9048385" y="3692095"/>
            <a:ext cx="2790000" cy="2085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983094" y="3263096"/>
            <a:ext cx="867370" cy="857998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6144515" y="1637847"/>
            <a:ext cx="2790000" cy="3103599"/>
          </a:xfrm>
          <a:prstGeom prst="rect">
            <a:avLst/>
          </a:prstGeom>
          <a:solidFill>
            <a:srgbClr val="61A150">
              <a:alpha val="7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539965" rtlCol="0" anchor="b" anchorCtr="0"/>
          <a:lstStyle/>
          <a:p>
            <a:pPr algn="ctr"/>
            <a:endParaRPr lang="en-GB" sz="1400" dirty="0">
              <a:solidFill>
                <a:schemeClr val="accent1"/>
              </a:solidFill>
              <a:latin typeface="Rubik" pitchFamily="2" charset="-79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41EC66-ECE8-4143-866A-2A14086211EC}"/>
              </a:ext>
            </a:extLst>
          </p:cNvPr>
          <p:cNvSpPr>
            <a:spLocks/>
          </p:cNvSpPr>
          <p:nvPr/>
        </p:nvSpPr>
        <p:spPr>
          <a:xfrm>
            <a:off x="6143043" y="2648313"/>
            <a:ext cx="2790000" cy="1043782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71996" rIns="91434" bIns="359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ciclo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vida</a:t>
            </a:r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US" sz="135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endParaRPr lang="en-GB" sz="135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6143043" y="3692095"/>
            <a:ext cx="2790000" cy="2081315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6" tIns="71996" rIns="71996" bIns="107993" rtlCol="0" anchor="ctr" anchorCtr="0"/>
          <a:lstStyle/>
          <a:p>
            <a:pPr algn="ctr"/>
            <a:r>
              <a:rPr lang="en-US" sz="1600" b="1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mar al </a:t>
            </a:r>
            <a:r>
              <a:rPr lang="en-US" sz="1600" b="1" dirty="0" err="1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endParaRPr lang="en-US" sz="1600" b="1" dirty="0">
              <a:solidFill>
                <a:srgbClr val="61A1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7084335" y="3266661"/>
            <a:ext cx="867384" cy="866433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rgbClr val="61A1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96AC62-E89D-E1B8-7204-9F86A4E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primarios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biodiversidad</a:t>
            </a: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7734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25749</TotalTime>
  <Words>2941</Words>
  <Application>Microsoft Office PowerPoint</Application>
  <PresentationFormat>Panorámica</PresentationFormat>
  <Paragraphs>620</Paragraphs>
  <Slides>48</Slides>
  <Notes>48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63" baseType="lpstr">
      <vt:lpstr>Arial</vt:lpstr>
      <vt:lpstr>Arial Black</vt:lpstr>
      <vt:lpstr>Calibri</vt:lpstr>
      <vt:lpstr>Calibri Light</vt:lpstr>
      <vt:lpstr>Calibri-Bold</vt:lpstr>
      <vt:lpstr>Century Gothic</vt:lpstr>
      <vt:lpstr>Fira Sans Regular</vt:lpstr>
      <vt:lpstr>GalanoGrotesque-Regular ☞</vt:lpstr>
      <vt:lpstr>GalanoGrotesque-SemiBold ☞</vt:lpstr>
      <vt:lpstr>Proxima Nova</vt:lpstr>
      <vt:lpstr>Roboto</vt:lpstr>
      <vt:lpstr>Rubik</vt:lpstr>
      <vt:lpstr>Rubik Medium</vt:lpstr>
      <vt:lpstr>Sofia Pro</vt:lpstr>
      <vt:lpstr>Tema de Office</vt:lpstr>
      <vt:lpstr>Presentación de PowerPoint</vt:lpstr>
      <vt:lpstr>Gestión y publicación de datos primarios de biodiversidad</vt:lpstr>
      <vt:lpstr>Gestión y publicación de datos primarios de biodiversidad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y publicación de datos primarios de biodiversidad</vt:lpstr>
      <vt:lpstr>Gestión y publicación de datos primarios de biodiversidad</vt:lpstr>
      <vt:lpstr>Presentación de PowerPoint</vt:lpstr>
      <vt:lpstr>Presentación de PowerPoint</vt:lpstr>
      <vt:lpstr>Gestión y publicación de datos primarios de biodiversidad</vt:lpstr>
      <vt:lpstr>Gestión y publicación de datos primarios de biodiversidad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y publicación de datos primarios de biodiversidad</vt:lpstr>
      <vt:lpstr>Gestión y publicación de datos primarios de biodiversidad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Katia</dc:creator>
  <cp:lastModifiedBy>Ruben Perez Perez</cp:lastModifiedBy>
  <cp:revision>497</cp:revision>
  <dcterms:created xsi:type="dcterms:W3CDTF">2023-11-14T10:43:19Z</dcterms:created>
  <dcterms:modified xsi:type="dcterms:W3CDTF">2026-06-19T10:40:33Z</dcterms:modified>
</cp:coreProperties>
</file>